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15.xml" ContentType="application/vnd.openxmlformats-officedocument.presentationml.tags+xml"/>
  <Override PartName="/ppt/notesSlides/notesSlide17.xml" ContentType="application/vnd.openxmlformats-officedocument.presentationml.notesSlide+xml"/>
  <Override PartName="/ppt/tags/tag16.xml" ContentType="application/vnd.openxmlformats-officedocument.presentationml.tags+xml"/>
  <Override PartName="/ppt/notesSlides/notesSlide18.xml" ContentType="application/vnd.openxmlformats-officedocument.presentationml.notesSlide+xml"/>
  <Override PartName="/ppt/tags/tag17.xml" ContentType="application/vnd.openxmlformats-officedocument.presentationml.tags+xml"/>
  <Override PartName="/ppt/notesSlides/notesSlide19.xml" ContentType="application/vnd.openxmlformats-officedocument.presentationml.notesSlide+xml"/>
  <Override PartName="/ppt/tags/tag18.xml" ContentType="application/vnd.openxmlformats-officedocument.presentationml.tags+xml"/>
  <Override PartName="/ppt/notesSlides/notesSlide20.xml" ContentType="application/vnd.openxmlformats-officedocument.presentationml.notesSlide+xml"/>
  <Override PartName="/ppt/tags/tag19.xml" ContentType="application/vnd.openxmlformats-officedocument.presentationml.tags+xml"/>
  <Override PartName="/ppt/notesSlides/notesSlide21.xml" ContentType="application/vnd.openxmlformats-officedocument.presentationml.notesSlide+xml"/>
  <Override PartName="/ppt/tags/tag20.xml" ContentType="application/vnd.openxmlformats-officedocument.presentationml.tags+xml"/>
  <Override PartName="/ppt/notesSlides/notesSlide22.xml" ContentType="application/vnd.openxmlformats-officedocument.presentationml.notesSlide+xml"/>
  <Override PartName="/ppt/tags/tag21.xml" ContentType="application/vnd.openxmlformats-officedocument.presentationml.tags+xml"/>
  <Override PartName="/ppt/notesSlides/notesSlide23.xml" ContentType="application/vnd.openxmlformats-officedocument.presentationml.notesSlide+xml"/>
  <Override PartName="/ppt/tags/tag22.xml" ContentType="application/vnd.openxmlformats-officedocument.presentationml.tags+xml"/>
  <Override PartName="/ppt/notesSlides/notesSlide24.xml" ContentType="application/vnd.openxmlformats-officedocument.presentationml.notesSlide+xml"/>
  <Override PartName="/ppt/tags/tag23.xml" ContentType="application/vnd.openxmlformats-officedocument.presentationml.tags+xml"/>
  <Override PartName="/ppt/notesSlides/notesSlide25.xml" ContentType="application/vnd.openxmlformats-officedocument.presentationml.notesSlide+xml"/>
  <Override PartName="/ppt/tags/tag24.xml" ContentType="application/vnd.openxmlformats-officedocument.presentationml.tags+xml"/>
  <Override PartName="/ppt/notesSlides/notesSlide26.xml" ContentType="application/vnd.openxmlformats-officedocument.presentationml.notesSlide+xml"/>
  <Override PartName="/ppt/tags/tag25.xml" ContentType="application/vnd.openxmlformats-officedocument.presentationml.tags+xml"/>
  <Override PartName="/ppt/notesSlides/notesSlide27.xml" ContentType="application/vnd.openxmlformats-officedocument.presentationml.notesSlide+xml"/>
  <Override PartName="/ppt/tags/tag26.xml" ContentType="application/vnd.openxmlformats-officedocument.presentationml.tags+xml"/>
  <Override PartName="/ppt/notesSlides/notesSlide28.xml" ContentType="application/vnd.openxmlformats-officedocument.presentationml.notesSlide+xml"/>
  <Override PartName="/ppt/tags/tag27.xml" ContentType="application/vnd.openxmlformats-officedocument.presentationml.tags+xml"/>
  <Override PartName="/ppt/notesSlides/notesSlide29.xml" ContentType="application/vnd.openxmlformats-officedocument.presentationml.notesSlide+xml"/>
  <Override PartName="/ppt/tags/tag28.xml" ContentType="application/vnd.openxmlformats-officedocument.presentationml.tags+xml"/>
  <Override PartName="/ppt/notesSlides/notesSlide30.xml" ContentType="application/vnd.openxmlformats-officedocument.presentationml.notesSlide+xml"/>
  <Override PartName="/ppt/tags/tag29.xml" ContentType="application/vnd.openxmlformats-officedocument.presentationml.tags+xml"/>
  <Override PartName="/ppt/notesSlides/notesSlide31.xml" ContentType="application/vnd.openxmlformats-officedocument.presentationml.notesSlide+xml"/>
  <Override PartName="/ppt/tags/tag30.xml" ContentType="application/vnd.openxmlformats-officedocument.presentationml.tags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300" r:id="rId2"/>
    <p:sldId id="301" r:id="rId3"/>
    <p:sldId id="321" r:id="rId4"/>
    <p:sldId id="376" r:id="rId5"/>
    <p:sldId id="400" r:id="rId6"/>
    <p:sldId id="375" r:id="rId7"/>
    <p:sldId id="378" r:id="rId8"/>
    <p:sldId id="405" r:id="rId9"/>
    <p:sldId id="406" r:id="rId10"/>
    <p:sldId id="407" r:id="rId11"/>
    <p:sldId id="409" r:id="rId12"/>
    <p:sldId id="379" r:id="rId13"/>
    <p:sldId id="381" r:id="rId14"/>
    <p:sldId id="380" r:id="rId15"/>
    <p:sldId id="382" r:id="rId16"/>
    <p:sldId id="413" r:id="rId17"/>
    <p:sldId id="383" r:id="rId18"/>
    <p:sldId id="384" r:id="rId19"/>
    <p:sldId id="385" r:id="rId20"/>
    <p:sldId id="386" r:id="rId21"/>
    <p:sldId id="387" r:id="rId22"/>
    <p:sldId id="389" r:id="rId23"/>
    <p:sldId id="390" r:id="rId24"/>
    <p:sldId id="410" r:id="rId25"/>
    <p:sldId id="395" r:id="rId26"/>
    <p:sldId id="392" r:id="rId27"/>
    <p:sldId id="394" r:id="rId28"/>
    <p:sldId id="391" r:id="rId29"/>
    <p:sldId id="396" r:id="rId30"/>
    <p:sldId id="397" r:id="rId31"/>
    <p:sldId id="398" r:id="rId32"/>
    <p:sldId id="411" r:id="rId33"/>
  </p:sldIdLst>
  <p:sldSz cx="9144000" cy="6858000" type="screen4x3"/>
  <p:notesSz cx="6858000" cy="9144000"/>
  <p:defaultTextStyle>
    <a:defPPr>
      <a:defRPr lang="nl-NL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59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99"/>
    <a:srgbClr val="CC99FF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9" autoAdjust="0"/>
    <p:restoredTop sz="89698" autoAdjust="0"/>
  </p:normalViewPr>
  <p:slideViewPr>
    <p:cSldViewPr>
      <p:cViewPr varScale="1">
        <p:scale>
          <a:sx n="86" d="100"/>
          <a:sy n="86" d="100"/>
        </p:scale>
        <p:origin x="1354" y="62"/>
      </p:cViewPr>
      <p:guideLst>
        <p:guide orient="horz" pos="2592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242AD4F0-C6A7-5B9C-30D4-E18529670915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nl-NL" altLang="nl-BE"/>
          </a:p>
        </p:txBody>
      </p:sp>
      <p:sp>
        <p:nvSpPr>
          <p:cNvPr id="90115" name="Rectangle 3">
            <a:extLst>
              <a:ext uri="{FF2B5EF4-FFF2-40B4-BE49-F238E27FC236}">
                <a16:creationId xmlns:a16="http://schemas.microsoft.com/office/drawing/2014/main" id="{FDF5043A-6B07-25E5-1B27-EC7CFCA68C76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nl-NL" altLang="nl-BE"/>
          </a:p>
        </p:txBody>
      </p:sp>
      <p:sp>
        <p:nvSpPr>
          <p:cNvPr id="90116" name="Rectangle 4">
            <a:extLst>
              <a:ext uri="{FF2B5EF4-FFF2-40B4-BE49-F238E27FC236}">
                <a16:creationId xmlns:a16="http://schemas.microsoft.com/office/drawing/2014/main" id="{281AEE56-D65D-CCE1-0E33-4D87254868B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nl-NL" altLang="nl-BE"/>
          </a:p>
        </p:txBody>
      </p:sp>
      <p:sp>
        <p:nvSpPr>
          <p:cNvPr id="90117" name="Rectangle 5">
            <a:extLst>
              <a:ext uri="{FF2B5EF4-FFF2-40B4-BE49-F238E27FC236}">
                <a16:creationId xmlns:a16="http://schemas.microsoft.com/office/drawing/2014/main" id="{743C1CE6-EA47-A8CB-CC0A-764998F171A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DF36F9B-0628-4A70-AFA0-B55C20671A59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5ADDF3E2-32FE-616F-7527-470E825FCEF2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nl-NL" altLang="nl-BE"/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12039130-7EBE-3D12-93A1-D95A825B9644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nl-NL" altLang="nl-BE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75599FB3-E5ED-9C34-69F7-865759A9A3A6}"/>
              </a:ext>
            </a:extLst>
          </p:cNvPr>
          <p:cNvSpPr>
            <a:spLocks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>
            <a:extLst>
              <a:ext uri="{FF2B5EF4-FFF2-40B4-BE49-F238E27FC236}">
                <a16:creationId xmlns:a16="http://schemas.microsoft.com/office/drawing/2014/main" id="{27AD49FA-11D9-BD50-EF6C-E5A0E4D274E2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BE" noProof="0"/>
              <a:t>Klik om de opmaakprofielen van de modeltekst te bewerken</a:t>
            </a:r>
          </a:p>
          <a:p>
            <a:pPr lvl="1"/>
            <a:r>
              <a:rPr lang="nl-NL" altLang="nl-BE" noProof="0"/>
              <a:t>Tweede niveau</a:t>
            </a:r>
          </a:p>
          <a:p>
            <a:pPr lvl="2"/>
            <a:r>
              <a:rPr lang="nl-NL" altLang="nl-BE" noProof="0"/>
              <a:t>Derde niveau</a:t>
            </a:r>
          </a:p>
          <a:p>
            <a:pPr lvl="3"/>
            <a:r>
              <a:rPr lang="nl-NL" altLang="nl-BE" noProof="0"/>
              <a:t>Vierde niveau</a:t>
            </a:r>
          </a:p>
          <a:p>
            <a:pPr lvl="4"/>
            <a:r>
              <a:rPr lang="nl-NL" altLang="nl-BE" noProof="0"/>
              <a:t>Vijfde niveau</a:t>
            </a:r>
          </a:p>
        </p:txBody>
      </p:sp>
      <p:sp>
        <p:nvSpPr>
          <p:cNvPr id="3078" name="Rectangle 6">
            <a:extLst>
              <a:ext uri="{FF2B5EF4-FFF2-40B4-BE49-F238E27FC236}">
                <a16:creationId xmlns:a16="http://schemas.microsoft.com/office/drawing/2014/main" id="{5867A8CB-120E-654F-3BE3-E10E24312CA4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nl-NL" altLang="nl-BE"/>
          </a:p>
        </p:txBody>
      </p:sp>
      <p:sp>
        <p:nvSpPr>
          <p:cNvPr id="3079" name="Rectangle 7">
            <a:extLst>
              <a:ext uri="{FF2B5EF4-FFF2-40B4-BE49-F238E27FC236}">
                <a16:creationId xmlns:a16="http://schemas.microsoft.com/office/drawing/2014/main" id="{AC75A184-AA7D-5AAA-2B88-2A276A7978B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F842FF3-451D-418B-87AC-1E09EF10B3BA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>
            <a:extLst>
              <a:ext uri="{FF2B5EF4-FFF2-40B4-BE49-F238E27FC236}">
                <a16:creationId xmlns:a16="http://schemas.microsoft.com/office/drawing/2014/main" id="{262E1E2D-4B52-48D3-B76D-3D8FB276D0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29B0186-7218-499F-AA9A-ED4CC265156C}" type="slidenum">
              <a:rPr lang="nl-NL" altLang="nl-BE" smtClean="0"/>
              <a:pPr>
                <a:spcBef>
                  <a:spcPct val="0"/>
                </a:spcBef>
              </a:pPr>
              <a:t>1</a:t>
            </a:fld>
            <a:endParaRPr lang="nl-NL" altLang="nl-BE"/>
          </a:p>
        </p:txBody>
      </p:sp>
      <p:sp>
        <p:nvSpPr>
          <p:cNvPr id="5123" name="Rectangle 1026">
            <a:extLst>
              <a:ext uri="{FF2B5EF4-FFF2-40B4-BE49-F238E27FC236}">
                <a16:creationId xmlns:a16="http://schemas.microsoft.com/office/drawing/2014/main" id="{9AC62C15-FAFD-C157-7D97-71213C63EE01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1027">
            <a:extLst>
              <a:ext uri="{FF2B5EF4-FFF2-40B4-BE49-F238E27FC236}">
                <a16:creationId xmlns:a16="http://schemas.microsoft.com/office/drawing/2014/main" id="{72F86F47-020D-7BA0-9A84-6B7D882121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7">
            <a:extLst>
              <a:ext uri="{FF2B5EF4-FFF2-40B4-BE49-F238E27FC236}">
                <a16:creationId xmlns:a16="http://schemas.microsoft.com/office/drawing/2014/main" id="{6B2ACD71-F94A-9BCD-90A1-0D5157E3AA8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DD90ED7-6E9B-4D98-85C5-35B9043AF94A}" type="slidenum">
              <a:rPr lang="nl-NL" altLang="nl-BE" smtClean="0"/>
              <a:pPr>
                <a:spcBef>
                  <a:spcPct val="0"/>
                </a:spcBef>
              </a:pPr>
              <a:t>10</a:t>
            </a:fld>
            <a:endParaRPr lang="nl-NL" altLang="nl-BE"/>
          </a:p>
        </p:txBody>
      </p:sp>
      <p:sp>
        <p:nvSpPr>
          <p:cNvPr id="23555" name="Rectangle 2">
            <a:extLst>
              <a:ext uri="{FF2B5EF4-FFF2-40B4-BE49-F238E27FC236}">
                <a16:creationId xmlns:a16="http://schemas.microsoft.com/office/drawing/2014/main" id="{344F3CF1-2D76-59B0-CF63-67E6F5074710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6" name="Rectangle 3">
            <a:extLst>
              <a:ext uri="{FF2B5EF4-FFF2-40B4-BE49-F238E27FC236}">
                <a16:creationId xmlns:a16="http://schemas.microsoft.com/office/drawing/2014/main" id="{93B47197-2F2A-B4B5-9B5F-7131595E79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>
            <a:extLst>
              <a:ext uri="{FF2B5EF4-FFF2-40B4-BE49-F238E27FC236}">
                <a16:creationId xmlns:a16="http://schemas.microsoft.com/office/drawing/2014/main" id="{AACEC719-73C2-674F-A588-46AFDA3AB55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2ABE004-2E8A-490F-874D-40522A685F48}" type="slidenum">
              <a:rPr lang="nl-NL" altLang="nl-BE" smtClean="0"/>
              <a:pPr>
                <a:spcBef>
                  <a:spcPct val="0"/>
                </a:spcBef>
              </a:pPr>
              <a:t>11</a:t>
            </a:fld>
            <a:endParaRPr lang="nl-NL" altLang="nl-BE"/>
          </a:p>
        </p:txBody>
      </p:sp>
      <p:sp>
        <p:nvSpPr>
          <p:cNvPr id="25603" name="Rectangle 2">
            <a:extLst>
              <a:ext uri="{FF2B5EF4-FFF2-40B4-BE49-F238E27FC236}">
                <a16:creationId xmlns:a16="http://schemas.microsoft.com/office/drawing/2014/main" id="{FA9958E6-C854-F643-ED1F-2C1ED06D4A26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25604" name="Rectangle 3">
            <a:extLst>
              <a:ext uri="{FF2B5EF4-FFF2-40B4-BE49-F238E27FC236}">
                <a16:creationId xmlns:a16="http://schemas.microsoft.com/office/drawing/2014/main" id="{AAD1BF14-9F19-04F3-3413-15E6F450A58C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nl-BE" altLang="nl-BE" dirty="0"/>
              <a:t>RE Reading </a:t>
            </a:r>
            <a:r>
              <a:rPr lang="nl-BE" altLang="nl-BE" dirty="0" err="1"/>
              <a:t>Ease</a:t>
            </a:r>
            <a:r>
              <a:rPr lang="nl-BE" altLang="nl-BE" dirty="0"/>
              <a:t> </a:t>
            </a:r>
          </a:p>
          <a:p>
            <a:pPr eaLnBrk="1" hangingPunct="1"/>
            <a:endParaRPr lang="nl-BE" altLang="nl-BE" dirty="0"/>
          </a:p>
          <a:p>
            <a:pPr eaLnBrk="1" hangingPunct="1"/>
            <a:r>
              <a:rPr lang="nl-BE" altLang="nl-BE" dirty="0"/>
              <a:t>RE = 206.8 - .77wl -.93 </a:t>
            </a:r>
            <a:r>
              <a:rPr lang="nl-BE" altLang="nl-BE" dirty="0" err="1"/>
              <a:t>sl</a:t>
            </a:r>
            <a:endParaRPr lang="nl-BE" altLang="nl-BE" dirty="0"/>
          </a:p>
          <a:p>
            <a:pPr eaLnBrk="1" hangingPunct="1"/>
            <a:r>
              <a:rPr lang="nl-BE" altLang="nl-BE" dirty="0" err="1"/>
              <a:t>Wl</a:t>
            </a:r>
            <a:r>
              <a:rPr lang="nl-BE" altLang="nl-BE" dirty="0"/>
              <a:t>: aantal lettergrepen/100w</a:t>
            </a:r>
          </a:p>
          <a:p>
            <a:pPr eaLnBrk="1" hangingPunct="1"/>
            <a:r>
              <a:rPr lang="nl-BE" altLang="nl-BE" dirty="0" err="1"/>
              <a:t>sl</a:t>
            </a:r>
            <a:r>
              <a:rPr lang="nl-BE" altLang="nl-BE" dirty="0"/>
              <a:t>=gem aantal woorden/zin</a:t>
            </a:r>
          </a:p>
          <a:p>
            <a:pPr eaLnBrk="1" hangingPunct="1"/>
            <a:r>
              <a:rPr lang="nl-BE" altLang="nl-BE" dirty="0"/>
              <a:t>100 is goed</a:t>
            </a:r>
          </a:p>
          <a:p>
            <a:pPr eaLnBrk="1" hangingPunct="1"/>
            <a:r>
              <a:rPr lang="nl-BE" altLang="nl-BE" dirty="0"/>
              <a:t>30 is zeer moeilijk</a:t>
            </a:r>
          </a:p>
          <a:p>
            <a:pPr eaLnBrk="1" hangingPunct="1"/>
            <a:endParaRPr lang="nl-BE" altLang="nl-BE" dirty="0"/>
          </a:p>
          <a:p>
            <a:pPr eaLnBrk="1" hangingPunct="1"/>
            <a:r>
              <a:rPr lang="nl-BE" altLang="nl-BE" dirty="0"/>
              <a:t>Makkelijk te lezen zou  max 14w/ zin en 140 lettergrepen/ 100woorden 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>
            <a:extLst>
              <a:ext uri="{FF2B5EF4-FFF2-40B4-BE49-F238E27FC236}">
                <a16:creationId xmlns:a16="http://schemas.microsoft.com/office/drawing/2014/main" id="{F88C1910-F70F-7314-9288-B1A425C86FA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73930F58-9A42-450F-B3B8-D86240FC6253}" type="slidenum">
              <a:rPr lang="nl-NL" altLang="nl-BE" smtClean="0"/>
              <a:pPr>
                <a:spcBef>
                  <a:spcPct val="0"/>
                </a:spcBef>
              </a:pPr>
              <a:t>12</a:t>
            </a:fld>
            <a:endParaRPr lang="nl-NL" altLang="nl-BE"/>
          </a:p>
        </p:txBody>
      </p:sp>
      <p:sp>
        <p:nvSpPr>
          <p:cNvPr id="27651" name="Rectangle 2">
            <a:extLst>
              <a:ext uri="{FF2B5EF4-FFF2-40B4-BE49-F238E27FC236}">
                <a16:creationId xmlns:a16="http://schemas.microsoft.com/office/drawing/2014/main" id="{1D82255B-9A69-19E2-161C-68BF398C8AB5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>
            <a:extLst>
              <a:ext uri="{FF2B5EF4-FFF2-40B4-BE49-F238E27FC236}">
                <a16:creationId xmlns:a16="http://schemas.microsoft.com/office/drawing/2014/main" id="{180C6397-C8CC-1652-08B4-0893B1BFC5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nl-BE" altLang="nl-BE" sz="1400">
                <a:cs typeface="Times New Roman" panose="02020603050405020304" pitchFamily="18" charset="0"/>
              </a:rPr>
              <a:t>galvanische huidreactie: vochtigheid van de huid dmv electrische stroom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>
            <a:extLst>
              <a:ext uri="{FF2B5EF4-FFF2-40B4-BE49-F238E27FC236}">
                <a16:creationId xmlns:a16="http://schemas.microsoft.com/office/drawing/2014/main" id="{F62DF7ED-E470-4C76-0EC3-2B98E7BD644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2F9198F-182F-4A4B-973E-DC1D23EEF20A}" type="slidenum">
              <a:rPr lang="nl-NL" altLang="nl-BE" smtClean="0"/>
              <a:pPr>
                <a:spcBef>
                  <a:spcPct val="0"/>
                </a:spcBef>
              </a:pPr>
              <a:t>13</a:t>
            </a:fld>
            <a:endParaRPr lang="nl-NL" altLang="nl-BE"/>
          </a:p>
        </p:txBody>
      </p:sp>
      <p:sp>
        <p:nvSpPr>
          <p:cNvPr id="29699" name="Rectangle 2">
            <a:extLst>
              <a:ext uri="{FF2B5EF4-FFF2-40B4-BE49-F238E27FC236}">
                <a16:creationId xmlns:a16="http://schemas.microsoft.com/office/drawing/2014/main" id="{C1B6BECA-EA9F-4066-C7A6-8F97B915E969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>
            <a:extLst>
              <a:ext uri="{FF2B5EF4-FFF2-40B4-BE49-F238E27FC236}">
                <a16:creationId xmlns:a16="http://schemas.microsoft.com/office/drawing/2014/main" id="{3FA2DFC7-7422-91D0-D4B2-1BF818A8A2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nl-BE" altLang="nl-BE" sz="1400">
                <a:cs typeface="Times New Roman" panose="02020603050405020304" pitchFamily="18" charset="0"/>
              </a:rPr>
              <a:t>Advertentie moet eerst gezien worden en een minimum van info overdragen</a:t>
            </a:r>
          </a:p>
          <a:p>
            <a:pPr eaLnBrk="1" hangingPunct="1"/>
            <a:endParaRPr lang="nl-BE" altLang="nl-BE" sz="1400">
              <a:cs typeface="Times New Roman" panose="02020603050405020304" pitchFamily="18" charset="0"/>
            </a:endParaRPr>
          </a:p>
          <a:p>
            <a:pPr eaLnBrk="1" hangingPunct="1"/>
            <a:r>
              <a:rPr lang="nl-BE" altLang="nl-BE" sz="1400">
                <a:cs typeface="Times New Roman" panose="02020603050405020304" pitchFamily="18" charset="0"/>
              </a:rPr>
              <a:t>Nagebootst door snel ogen open en dicht te doen bij verschillende versies en zien wat er dan meest gezien wordt</a:t>
            </a:r>
          </a:p>
          <a:p>
            <a:pPr eaLnBrk="1" hangingPunct="1"/>
            <a:endParaRPr lang="nl-BE" altLang="nl-BE" sz="1400">
              <a:cs typeface="Times New Roman" panose="02020603050405020304" pitchFamily="18" charset="0"/>
            </a:endParaRPr>
          </a:p>
          <a:p>
            <a:pPr eaLnBrk="1" hangingPunct="1"/>
            <a:r>
              <a:rPr lang="nl-BE" altLang="nl-BE" sz="1400">
                <a:cs typeface="Times New Roman" panose="02020603050405020304" pitchFamily="18" charset="0"/>
              </a:rPr>
              <a:t>Camera’s die oogbewegingen meten om structuur en layout van de advertentie te verbeteren</a:t>
            </a:r>
          </a:p>
          <a:p>
            <a:pPr eaLnBrk="1" hangingPunct="1"/>
            <a:endParaRPr lang="nl-BE" altLang="nl-BE" sz="140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>
            <a:extLst>
              <a:ext uri="{FF2B5EF4-FFF2-40B4-BE49-F238E27FC236}">
                <a16:creationId xmlns:a16="http://schemas.microsoft.com/office/drawing/2014/main" id="{9FA50F34-3170-ABA9-7550-95A7BA9B699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91E929F-D9C6-4F28-92D6-0B10C5A26490}" type="slidenum">
              <a:rPr lang="nl-NL" altLang="nl-BE" smtClean="0"/>
              <a:pPr>
                <a:spcBef>
                  <a:spcPct val="0"/>
                </a:spcBef>
              </a:pPr>
              <a:t>14</a:t>
            </a:fld>
            <a:endParaRPr lang="nl-NL" altLang="nl-BE"/>
          </a:p>
        </p:txBody>
      </p:sp>
      <p:sp>
        <p:nvSpPr>
          <p:cNvPr id="31747" name="Rectangle 2">
            <a:extLst>
              <a:ext uri="{FF2B5EF4-FFF2-40B4-BE49-F238E27FC236}">
                <a16:creationId xmlns:a16="http://schemas.microsoft.com/office/drawing/2014/main" id="{963ECBD8-E128-EDD0-74B0-1DE5BE8DDD20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>
            <a:extLst>
              <a:ext uri="{FF2B5EF4-FFF2-40B4-BE49-F238E27FC236}">
                <a16:creationId xmlns:a16="http://schemas.microsoft.com/office/drawing/2014/main" id="{CABB4DFC-2BC7-843E-77CE-9E08D0ABBE8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838200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>
            <a:extLst>
              <a:ext uri="{FF2B5EF4-FFF2-40B4-BE49-F238E27FC236}">
                <a16:creationId xmlns:a16="http://schemas.microsoft.com/office/drawing/2014/main" id="{B41ADF44-DC15-6A96-0D73-898B6ECD678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1D2B36B-C044-48D4-8C1B-9A03AB7B67D8}" type="slidenum">
              <a:rPr lang="nl-NL" altLang="nl-BE" smtClean="0"/>
              <a:pPr>
                <a:spcBef>
                  <a:spcPct val="0"/>
                </a:spcBef>
              </a:pPr>
              <a:t>15</a:t>
            </a:fld>
            <a:endParaRPr lang="nl-NL" altLang="nl-BE"/>
          </a:p>
        </p:txBody>
      </p:sp>
      <p:sp>
        <p:nvSpPr>
          <p:cNvPr id="33795" name="Rectangle 2">
            <a:extLst>
              <a:ext uri="{FF2B5EF4-FFF2-40B4-BE49-F238E27FC236}">
                <a16:creationId xmlns:a16="http://schemas.microsoft.com/office/drawing/2014/main" id="{7873BB71-B12D-9377-7A42-91AED488B9FF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>
            <a:extLst>
              <a:ext uri="{FF2B5EF4-FFF2-40B4-BE49-F238E27FC236}">
                <a16:creationId xmlns:a16="http://schemas.microsoft.com/office/drawing/2014/main" id="{E3297AD6-86AE-C2A5-069D-2254A4B20F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lvl="1" eaLnBrk="1" hangingPunct="1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F842FF3-451D-418B-87AC-1E09EF10B3BA}" type="slidenum">
              <a:rPr lang="nl-NL" altLang="nl-BE" smtClean="0"/>
              <a:pPr>
                <a:defRPr/>
              </a:pPr>
              <a:t>16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10433724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7">
            <a:extLst>
              <a:ext uri="{FF2B5EF4-FFF2-40B4-BE49-F238E27FC236}">
                <a16:creationId xmlns:a16="http://schemas.microsoft.com/office/drawing/2014/main" id="{729BAEED-8AFC-BEDF-ACA6-206D3DACD66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6BECBC60-EE5D-4C7B-BA1D-278951F01F80}" type="slidenum">
              <a:rPr lang="nl-NL" altLang="nl-BE" smtClean="0"/>
              <a:pPr>
                <a:spcBef>
                  <a:spcPct val="0"/>
                </a:spcBef>
              </a:pPr>
              <a:t>17</a:t>
            </a:fld>
            <a:endParaRPr lang="nl-NL" altLang="nl-BE"/>
          </a:p>
        </p:txBody>
      </p:sp>
      <p:sp>
        <p:nvSpPr>
          <p:cNvPr id="36867" name="Rectangle 2">
            <a:extLst>
              <a:ext uri="{FF2B5EF4-FFF2-40B4-BE49-F238E27FC236}">
                <a16:creationId xmlns:a16="http://schemas.microsoft.com/office/drawing/2014/main" id="{1FE30C98-0AA7-7BD7-A281-77FDADA7C0D9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8" name="Rectangle 3">
            <a:extLst>
              <a:ext uri="{FF2B5EF4-FFF2-40B4-BE49-F238E27FC236}">
                <a16:creationId xmlns:a16="http://schemas.microsoft.com/office/drawing/2014/main" id="{A9F96DB4-E962-9674-5A16-E2A13E2DBB9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lvl="1" eaLnBrk="1" hangingPunct="1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>
            <a:extLst>
              <a:ext uri="{FF2B5EF4-FFF2-40B4-BE49-F238E27FC236}">
                <a16:creationId xmlns:a16="http://schemas.microsoft.com/office/drawing/2014/main" id="{93566801-4587-B520-1DB9-69D462DF43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F946F41-CFC1-4729-AA25-094E0CF1CD0E}" type="slidenum">
              <a:rPr lang="nl-NL" altLang="nl-BE" smtClean="0"/>
              <a:pPr>
                <a:spcBef>
                  <a:spcPct val="0"/>
                </a:spcBef>
              </a:pPr>
              <a:t>18</a:t>
            </a:fld>
            <a:endParaRPr lang="nl-NL" altLang="nl-BE"/>
          </a:p>
        </p:txBody>
      </p:sp>
      <p:sp>
        <p:nvSpPr>
          <p:cNvPr id="38915" name="Rectangle 2">
            <a:extLst>
              <a:ext uri="{FF2B5EF4-FFF2-40B4-BE49-F238E27FC236}">
                <a16:creationId xmlns:a16="http://schemas.microsoft.com/office/drawing/2014/main" id="{8F34D82B-643C-916C-0FC7-6A8726C8FDCE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>
            <a:extLst>
              <a:ext uri="{FF2B5EF4-FFF2-40B4-BE49-F238E27FC236}">
                <a16:creationId xmlns:a16="http://schemas.microsoft.com/office/drawing/2014/main" id="{AE03DBE9-7501-218B-C549-89F0617098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>
            <a:extLst>
              <a:ext uri="{FF2B5EF4-FFF2-40B4-BE49-F238E27FC236}">
                <a16:creationId xmlns:a16="http://schemas.microsoft.com/office/drawing/2014/main" id="{EA199F62-3FD7-BA68-AF7B-BB062B4D524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7D4EE1FA-9E47-4963-814A-33E313D0F773}" type="slidenum">
              <a:rPr lang="nl-NL" altLang="nl-BE" smtClean="0"/>
              <a:pPr>
                <a:spcBef>
                  <a:spcPct val="0"/>
                </a:spcBef>
              </a:pPr>
              <a:t>19</a:t>
            </a:fld>
            <a:endParaRPr lang="nl-NL" altLang="nl-BE"/>
          </a:p>
        </p:txBody>
      </p:sp>
      <p:sp>
        <p:nvSpPr>
          <p:cNvPr id="43011" name="Rectangle 2">
            <a:extLst>
              <a:ext uri="{FF2B5EF4-FFF2-40B4-BE49-F238E27FC236}">
                <a16:creationId xmlns:a16="http://schemas.microsoft.com/office/drawing/2014/main" id="{90AF3051-1B2D-A9A4-8863-CEA4DAB544C1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>
            <a:extLst>
              <a:ext uri="{FF2B5EF4-FFF2-40B4-BE49-F238E27FC236}">
                <a16:creationId xmlns:a16="http://schemas.microsoft.com/office/drawing/2014/main" id="{EA140DEA-61B5-E421-AA3A-541C48F63FE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lvl="1" eaLnBrk="1" hangingPunct="1"/>
            <a:endParaRPr lang="nl-BE" altLang="nl-BE" sz="140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>
            <a:extLst>
              <a:ext uri="{FF2B5EF4-FFF2-40B4-BE49-F238E27FC236}">
                <a16:creationId xmlns:a16="http://schemas.microsoft.com/office/drawing/2014/main" id="{2A85A1C0-C2DE-E2FC-271A-BE501FCB24A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11A5F18-925F-4E81-834D-80955CE98FCE}" type="slidenum">
              <a:rPr lang="nl-NL" altLang="nl-BE" smtClean="0"/>
              <a:pPr>
                <a:spcBef>
                  <a:spcPct val="0"/>
                </a:spcBef>
              </a:pPr>
              <a:t>2</a:t>
            </a:fld>
            <a:endParaRPr lang="nl-NL" altLang="nl-BE"/>
          </a:p>
        </p:txBody>
      </p:sp>
      <p:sp>
        <p:nvSpPr>
          <p:cNvPr id="7171" name="Rectangle 2">
            <a:extLst>
              <a:ext uri="{FF2B5EF4-FFF2-40B4-BE49-F238E27FC236}">
                <a16:creationId xmlns:a16="http://schemas.microsoft.com/office/drawing/2014/main" id="{28118B20-B6B0-C0E3-80BE-671611D49C3D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>
            <a:extLst>
              <a:ext uri="{FF2B5EF4-FFF2-40B4-BE49-F238E27FC236}">
                <a16:creationId xmlns:a16="http://schemas.microsoft.com/office/drawing/2014/main" id="{753F65CB-A176-5906-C083-699EA9E56F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>
            <a:extLst>
              <a:ext uri="{FF2B5EF4-FFF2-40B4-BE49-F238E27FC236}">
                <a16:creationId xmlns:a16="http://schemas.microsoft.com/office/drawing/2014/main" id="{B6D5B5AB-7653-B74E-86E7-24B1C195E92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89B1113-96EE-439A-9B69-2D416F0C5BEB}" type="slidenum">
              <a:rPr lang="nl-NL" altLang="nl-BE" smtClean="0"/>
              <a:pPr>
                <a:spcBef>
                  <a:spcPct val="0"/>
                </a:spcBef>
              </a:pPr>
              <a:t>20</a:t>
            </a:fld>
            <a:endParaRPr lang="nl-NL" altLang="nl-BE"/>
          </a:p>
        </p:txBody>
      </p:sp>
      <p:sp>
        <p:nvSpPr>
          <p:cNvPr id="45059" name="Rectangle 2">
            <a:extLst>
              <a:ext uri="{FF2B5EF4-FFF2-40B4-BE49-F238E27FC236}">
                <a16:creationId xmlns:a16="http://schemas.microsoft.com/office/drawing/2014/main" id="{2CD53555-12CB-3C09-CDD7-F94892F97459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D7C16401-24B5-DB3F-FE49-D18F8E2CF7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:a16="http://schemas.microsoft.com/office/drawing/2014/main" id="{1942F336-2B04-3073-0306-007DF57544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DF83B1D-D487-47F0-8E04-1DFB311CD938}" type="slidenum">
              <a:rPr lang="nl-NL" altLang="nl-BE" smtClean="0"/>
              <a:pPr>
                <a:spcBef>
                  <a:spcPct val="0"/>
                </a:spcBef>
              </a:pPr>
              <a:t>21</a:t>
            </a:fld>
            <a:endParaRPr lang="nl-NL" altLang="nl-BE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24C7B785-3A16-F964-E483-2CD1A3641B18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id="{84497A5C-5923-8A0A-13B2-743F96C9B14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77412429-1C2C-1501-A17D-B2A1CA8830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CC7FA8F-60BC-465E-9412-780F2709F7CB}" type="slidenum">
              <a:rPr lang="nl-NL" altLang="nl-BE" smtClean="0"/>
              <a:pPr>
                <a:spcBef>
                  <a:spcPct val="0"/>
                </a:spcBef>
              </a:pPr>
              <a:t>22</a:t>
            </a:fld>
            <a:endParaRPr lang="nl-NL" altLang="nl-BE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9CF122E1-13D4-5C80-94D7-123D1AA6441E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AFA098AB-5800-B36B-1525-A11809DD84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62AFCE79-56D1-2F0E-C403-F783E8B958B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E572C2A-7AE5-4DAA-8866-9E209F7612E8}" type="slidenum">
              <a:rPr lang="nl-NL" altLang="nl-BE" smtClean="0"/>
              <a:pPr>
                <a:spcBef>
                  <a:spcPct val="0"/>
                </a:spcBef>
              </a:pPr>
              <a:t>23</a:t>
            </a:fld>
            <a:endParaRPr lang="nl-NL" altLang="nl-BE"/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B6FFAA34-4BCF-7714-6A96-5881FFBEE9D5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C1709280-8975-AF32-9D87-B3AE5C8E9B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sz="140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>
            <a:extLst>
              <a:ext uri="{FF2B5EF4-FFF2-40B4-BE49-F238E27FC236}">
                <a16:creationId xmlns:a16="http://schemas.microsoft.com/office/drawing/2014/main" id="{CDFA1AE6-DA92-7CDD-3A60-43EAF5EE154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CC058EE-9D47-4B4B-AE83-E974F88873CB}" type="slidenum">
              <a:rPr lang="nl-NL" altLang="nl-BE" smtClean="0"/>
              <a:pPr>
                <a:spcBef>
                  <a:spcPct val="0"/>
                </a:spcBef>
              </a:pPr>
              <a:t>24</a:t>
            </a:fld>
            <a:endParaRPr lang="nl-NL" altLang="nl-BE"/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A1D82335-F93C-235A-E4E5-B8206A5936C1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>
            <a:extLst>
              <a:ext uri="{FF2B5EF4-FFF2-40B4-BE49-F238E27FC236}">
                <a16:creationId xmlns:a16="http://schemas.microsoft.com/office/drawing/2014/main" id="{0669D181-99AB-78AB-71FA-72747F423D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>
            <a:extLst>
              <a:ext uri="{FF2B5EF4-FFF2-40B4-BE49-F238E27FC236}">
                <a16:creationId xmlns:a16="http://schemas.microsoft.com/office/drawing/2014/main" id="{8FBA1E5F-7420-6E60-3B40-3F3ED04D17B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789D5FA-9E78-4E33-8F1E-49D84DDE4989}" type="slidenum">
              <a:rPr lang="nl-NL" altLang="nl-BE" smtClean="0"/>
              <a:pPr>
                <a:spcBef>
                  <a:spcPct val="0"/>
                </a:spcBef>
              </a:pPr>
              <a:t>25</a:t>
            </a:fld>
            <a:endParaRPr lang="nl-NL" altLang="nl-BE"/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id="{B0B3C79A-D220-ED9C-CA4C-8DECBF3F5B68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>
            <a:extLst>
              <a:ext uri="{FF2B5EF4-FFF2-40B4-BE49-F238E27FC236}">
                <a16:creationId xmlns:a16="http://schemas.microsoft.com/office/drawing/2014/main" id="{6EEC2626-7C84-8839-E1E0-E7F3335F54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sz="140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7">
            <a:extLst>
              <a:ext uri="{FF2B5EF4-FFF2-40B4-BE49-F238E27FC236}">
                <a16:creationId xmlns:a16="http://schemas.microsoft.com/office/drawing/2014/main" id="{0D611865-448E-D044-7ED3-6BF740C64F5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D2DBFEA-C43A-4C6F-9752-F8602DF5FE8A}" type="slidenum">
              <a:rPr lang="nl-NL" altLang="nl-BE" smtClean="0"/>
              <a:pPr>
                <a:spcBef>
                  <a:spcPct val="0"/>
                </a:spcBef>
              </a:pPr>
              <a:t>26</a:t>
            </a:fld>
            <a:endParaRPr lang="nl-NL" altLang="nl-BE"/>
          </a:p>
        </p:txBody>
      </p:sp>
      <p:sp>
        <p:nvSpPr>
          <p:cNvPr id="58371" name="Rectangle 2">
            <a:extLst>
              <a:ext uri="{FF2B5EF4-FFF2-40B4-BE49-F238E27FC236}">
                <a16:creationId xmlns:a16="http://schemas.microsoft.com/office/drawing/2014/main" id="{8C7F16C3-9B8F-2981-248D-04F0B250243B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2" name="Rectangle 3">
            <a:extLst>
              <a:ext uri="{FF2B5EF4-FFF2-40B4-BE49-F238E27FC236}">
                <a16:creationId xmlns:a16="http://schemas.microsoft.com/office/drawing/2014/main" id="{71A7A00C-45A8-B569-5849-68192F82BD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>
            <a:extLst>
              <a:ext uri="{FF2B5EF4-FFF2-40B4-BE49-F238E27FC236}">
                <a16:creationId xmlns:a16="http://schemas.microsoft.com/office/drawing/2014/main" id="{122DDB24-9B21-FD6F-8586-803AFB12734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D80C691-86D1-43CA-85CE-D8CD87AD7C02}" type="slidenum">
              <a:rPr lang="nl-NL" altLang="nl-BE" smtClean="0"/>
              <a:pPr>
                <a:spcBef>
                  <a:spcPct val="0"/>
                </a:spcBef>
              </a:pPr>
              <a:t>27</a:t>
            </a:fld>
            <a:endParaRPr lang="nl-NL" altLang="nl-BE"/>
          </a:p>
        </p:txBody>
      </p:sp>
      <p:sp>
        <p:nvSpPr>
          <p:cNvPr id="60419" name="Rectangle 2">
            <a:extLst>
              <a:ext uri="{FF2B5EF4-FFF2-40B4-BE49-F238E27FC236}">
                <a16:creationId xmlns:a16="http://schemas.microsoft.com/office/drawing/2014/main" id="{8D668146-3366-C61C-7366-6DFB1DBDDE58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20" name="Rectangle 3">
            <a:extLst>
              <a:ext uri="{FF2B5EF4-FFF2-40B4-BE49-F238E27FC236}">
                <a16:creationId xmlns:a16="http://schemas.microsoft.com/office/drawing/2014/main" id="{DD9E5730-3F4C-D52E-52EA-7183C23391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7">
            <a:extLst>
              <a:ext uri="{FF2B5EF4-FFF2-40B4-BE49-F238E27FC236}">
                <a16:creationId xmlns:a16="http://schemas.microsoft.com/office/drawing/2014/main" id="{DBF242DF-D742-463E-CED0-2BF71DEE03E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1A8FD6D-F9FE-4FD6-9FFE-009BC4D7FE2B}" type="slidenum">
              <a:rPr lang="nl-NL" altLang="nl-BE" smtClean="0"/>
              <a:pPr>
                <a:spcBef>
                  <a:spcPct val="0"/>
                </a:spcBef>
              </a:pPr>
              <a:t>28</a:t>
            </a:fld>
            <a:endParaRPr lang="nl-NL" altLang="nl-BE"/>
          </a:p>
        </p:txBody>
      </p:sp>
      <p:sp>
        <p:nvSpPr>
          <p:cNvPr id="62467" name="Rectangle 2">
            <a:extLst>
              <a:ext uri="{FF2B5EF4-FFF2-40B4-BE49-F238E27FC236}">
                <a16:creationId xmlns:a16="http://schemas.microsoft.com/office/drawing/2014/main" id="{B190BD40-C35F-BF4A-85DD-3627B96D692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8" name="Rectangle 3">
            <a:extLst>
              <a:ext uri="{FF2B5EF4-FFF2-40B4-BE49-F238E27FC236}">
                <a16:creationId xmlns:a16="http://schemas.microsoft.com/office/drawing/2014/main" id="{195EF4EA-90AE-3E8B-5293-0D648B1177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sz="1400" dirty="0">
              <a:solidFill>
                <a:schemeClr val="accent2"/>
              </a:solidFill>
              <a:cs typeface="Times New Roman" panose="02020603050405020304" pitchFamily="18" charset="0"/>
            </a:endParaRPr>
          </a:p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7">
            <a:extLst>
              <a:ext uri="{FF2B5EF4-FFF2-40B4-BE49-F238E27FC236}">
                <a16:creationId xmlns:a16="http://schemas.microsoft.com/office/drawing/2014/main" id="{1DD9DA4D-8FBC-CBBC-74A8-295CDBEBF2B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06E2E995-2518-4750-8C3B-6BBE2AA34A6C}" type="slidenum">
              <a:rPr lang="nl-NL" altLang="nl-BE" smtClean="0"/>
              <a:pPr>
                <a:spcBef>
                  <a:spcPct val="0"/>
                </a:spcBef>
              </a:pPr>
              <a:t>29</a:t>
            </a:fld>
            <a:endParaRPr lang="nl-NL" altLang="nl-BE"/>
          </a:p>
        </p:txBody>
      </p:sp>
      <p:sp>
        <p:nvSpPr>
          <p:cNvPr id="64515" name="Rectangle 2">
            <a:extLst>
              <a:ext uri="{FF2B5EF4-FFF2-40B4-BE49-F238E27FC236}">
                <a16:creationId xmlns:a16="http://schemas.microsoft.com/office/drawing/2014/main" id="{11D78107-3494-CA31-D3CA-D71861ADAB80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6" name="Rectangle 3">
            <a:extLst>
              <a:ext uri="{FF2B5EF4-FFF2-40B4-BE49-F238E27FC236}">
                <a16:creationId xmlns:a16="http://schemas.microsoft.com/office/drawing/2014/main" id="{6E4FA744-F90B-0CA0-6167-B8911CB6B9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nl-BE" altLang="nl-BE" sz="1400" dirty="0">
                <a:cs typeface="Times New Roman" panose="02020603050405020304" pitchFamily="18" charset="0"/>
              </a:rPr>
              <a:t>Posttest is voor 1 spot of advertentie</a:t>
            </a:r>
          </a:p>
          <a:p>
            <a:pPr eaLnBrk="1" hangingPunct="1"/>
            <a:r>
              <a:rPr lang="nl-BE" altLang="nl-BE" sz="1400" dirty="0">
                <a:cs typeface="Times New Roman" panose="02020603050405020304" pitchFamily="18" charset="0"/>
              </a:rPr>
              <a:t>Een resultaatmeting meet de effectiviteit voor een hele campagne. </a:t>
            </a:r>
          </a:p>
          <a:p>
            <a:pPr eaLnBrk="1" hangingPunct="1"/>
            <a:r>
              <a:rPr lang="nl-BE" altLang="nl-BE" sz="1400" dirty="0">
                <a:cs typeface="Times New Roman" panose="02020603050405020304" pitchFamily="18" charset="0"/>
              </a:rPr>
              <a:t>Belang van resultaattesten van campagnes neemt dan ook toe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>
            <a:extLst>
              <a:ext uri="{FF2B5EF4-FFF2-40B4-BE49-F238E27FC236}">
                <a16:creationId xmlns:a16="http://schemas.microsoft.com/office/drawing/2014/main" id="{B1E99516-07B1-3933-E18B-6AA65E3E32E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531B3AF3-5126-423B-90AA-4A3015136D5F}" type="slidenum">
              <a:rPr lang="nl-NL" altLang="nl-BE" smtClean="0"/>
              <a:pPr>
                <a:spcBef>
                  <a:spcPct val="0"/>
                </a:spcBef>
              </a:pPr>
              <a:t>3</a:t>
            </a:fld>
            <a:endParaRPr lang="nl-NL" altLang="nl-BE"/>
          </a:p>
        </p:txBody>
      </p:sp>
      <p:sp>
        <p:nvSpPr>
          <p:cNvPr id="9219" name="Rectangle 2">
            <a:extLst>
              <a:ext uri="{FF2B5EF4-FFF2-40B4-BE49-F238E27FC236}">
                <a16:creationId xmlns:a16="http://schemas.microsoft.com/office/drawing/2014/main" id="{F828DA73-5D65-57C7-85ED-65ED60B08B7B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>
            <a:extLst>
              <a:ext uri="{FF2B5EF4-FFF2-40B4-BE49-F238E27FC236}">
                <a16:creationId xmlns:a16="http://schemas.microsoft.com/office/drawing/2014/main" id="{B73DEA02-05CA-0F50-6140-DDEB7050E2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>
            <a:extLst>
              <a:ext uri="{FF2B5EF4-FFF2-40B4-BE49-F238E27FC236}">
                <a16:creationId xmlns:a16="http://schemas.microsoft.com/office/drawing/2014/main" id="{6CAC4084-089A-FA08-677A-72E8FA1A98D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EACA6F5-CED0-4971-A1ED-07E0AC0D487B}" type="slidenum">
              <a:rPr lang="nl-NL" altLang="nl-BE" smtClean="0"/>
              <a:pPr>
                <a:spcBef>
                  <a:spcPct val="0"/>
                </a:spcBef>
              </a:pPr>
              <a:t>30</a:t>
            </a:fld>
            <a:endParaRPr lang="nl-NL" altLang="nl-BE"/>
          </a:p>
        </p:txBody>
      </p:sp>
      <p:sp>
        <p:nvSpPr>
          <p:cNvPr id="66563" name="Rectangle 2">
            <a:extLst>
              <a:ext uri="{FF2B5EF4-FFF2-40B4-BE49-F238E27FC236}">
                <a16:creationId xmlns:a16="http://schemas.microsoft.com/office/drawing/2014/main" id="{0199E245-65B2-0D85-286B-B37851D45AD8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>
            <a:extLst>
              <a:ext uri="{FF2B5EF4-FFF2-40B4-BE49-F238E27FC236}">
                <a16:creationId xmlns:a16="http://schemas.microsoft.com/office/drawing/2014/main" id="{07942D7C-BCEF-60D8-CDFD-D653668C05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nl-BE" altLang="nl-BE" sz="1400" b="1" dirty="0">
                <a:cs typeface="Times New Roman" panose="02020603050405020304" pitchFamily="18" charset="0"/>
              </a:rPr>
              <a:t>Merkbekendheid </a:t>
            </a:r>
            <a:r>
              <a:rPr lang="nl-BE" altLang="nl-BE" sz="1400" dirty="0">
                <a:cs typeface="Times New Roman" panose="02020603050405020304" pitchFamily="18" charset="0"/>
              </a:rPr>
              <a:t>:TOM(A), SBA,ABA </a:t>
            </a:r>
          </a:p>
          <a:p>
            <a:pPr eaLnBrk="1" hangingPunct="1"/>
            <a:r>
              <a:rPr lang="nl-BE" altLang="nl-BE" sz="1400" dirty="0">
                <a:cs typeface="Times New Roman" panose="02020603050405020304" pitchFamily="18" charset="0"/>
              </a:rPr>
              <a:t>Verschil in evolutie (voor en na) maakt dat je effect op merkbekendheid kan meten </a:t>
            </a:r>
          </a:p>
          <a:p>
            <a:pPr eaLnBrk="1" hangingPunct="1"/>
            <a:r>
              <a:rPr lang="nl-BE" altLang="nl-BE" sz="1400" dirty="0">
                <a:cs typeface="Times New Roman" panose="02020603050405020304" pitchFamily="18" charset="0"/>
              </a:rPr>
              <a:t>Ook concurrentie meten als controle </a:t>
            </a:r>
          </a:p>
          <a:p>
            <a:pPr eaLnBrk="1" hangingPunct="1"/>
            <a:r>
              <a:rPr lang="nl-BE" altLang="nl-BE" sz="1400" b="1" dirty="0">
                <a:cs typeface="Times New Roman" panose="02020603050405020304" pitchFamily="18" charset="0"/>
              </a:rPr>
              <a:t>Merkattitude : </a:t>
            </a:r>
            <a:r>
              <a:rPr lang="nl-BE" altLang="nl-BE" sz="1400" dirty="0">
                <a:cs typeface="Times New Roman" panose="02020603050405020304" pitchFamily="18" charset="0"/>
              </a:rPr>
              <a:t>merkimago</a:t>
            </a:r>
          </a:p>
          <a:p>
            <a:pPr eaLnBrk="1" hangingPunct="1"/>
            <a:r>
              <a:rPr lang="nl-BE" altLang="nl-BE" sz="1400" dirty="0">
                <a:cs typeface="Times New Roman" panose="02020603050405020304" pitchFamily="18" charset="0"/>
              </a:rPr>
              <a:t>Reclamecampagne moet meestal een aantal attributen van een merk veranderen of beklemtonen </a:t>
            </a:r>
          </a:p>
          <a:p>
            <a:pPr eaLnBrk="1" hangingPunct="1"/>
            <a:r>
              <a:rPr lang="nl-BE" altLang="nl-BE" sz="1400" dirty="0">
                <a:cs typeface="Times New Roman" panose="02020603050405020304" pitchFamily="18" charset="0"/>
              </a:rPr>
              <a:t>Schaaltechnieken  &amp; </a:t>
            </a:r>
            <a:r>
              <a:rPr lang="nl-BE" altLang="nl-BE" sz="1400" dirty="0" err="1">
                <a:cs typeface="Times New Roman" panose="02020603050405020304" pitchFamily="18" charset="0"/>
              </a:rPr>
              <a:t>merkimagocomponenten</a:t>
            </a:r>
            <a:endParaRPr lang="nl-BE" altLang="nl-BE" sz="1400" b="1" dirty="0">
              <a:cs typeface="Times New Roman" panose="02020603050405020304" pitchFamily="18" charset="0"/>
            </a:endParaRPr>
          </a:p>
          <a:p>
            <a:pPr eaLnBrk="1" hangingPunct="1"/>
            <a:r>
              <a:rPr lang="nl-BE" altLang="nl-BE" sz="1400" dirty="0">
                <a:cs typeface="Times New Roman" panose="02020603050405020304" pitchFamily="18" charset="0"/>
              </a:rPr>
              <a:t>Modern/ouderwets, innovatief, duur/goedkoop, goede/slechte kwaliteit  schema tekenen </a:t>
            </a:r>
          </a:p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  <a:p>
            <a:pPr eaLnBrk="1" hangingPunct="1"/>
            <a:r>
              <a:rPr lang="nl-BE" altLang="nl-BE" sz="1400" b="1" dirty="0">
                <a:cs typeface="Times New Roman" panose="02020603050405020304" pitchFamily="18" charset="0"/>
              </a:rPr>
              <a:t>Koopintentie</a:t>
            </a:r>
          </a:p>
          <a:p>
            <a:pPr eaLnBrk="1" hangingPunct="1"/>
            <a:r>
              <a:rPr lang="nl-BE" altLang="nl-BE" sz="1400" b="0" dirty="0">
                <a:cs typeface="Times New Roman" panose="02020603050405020304" pitchFamily="18" charset="0"/>
              </a:rPr>
              <a:t>De volgende keer dat u water koopt wat is de kans (bv van 1 tot 10) dat u  merk x koopt</a:t>
            </a:r>
          </a:p>
          <a:p>
            <a:pPr eaLnBrk="1" hangingPunct="1"/>
            <a:endParaRPr lang="nl-BE" altLang="nl-BE" sz="1400" b="0" dirty="0">
              <a:cs typeface="Times New Roman" panose="02020603050405020304" pitchFamily="18" charset="0"/>
            </a:endParaRPr>
          </a:p>
          <a:p>
            <a:pPr eaLnBrk="1" hangingPunct="1"/>
            <a:r>
              <a:rPr lang="nl-BE" altLang="nl-BE" sz="1400" b="0" dirty="0">
                <a:cs typeface="Times New Roman" panose="02020603050405020304" pitchFamily="18" charset="0"/>
              </a:rPr>
              <a:t>Volgorde doet denken aan : hiërarchische modellen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7">
            <a:extLst>
              <a:ext uri="{FF2B5EF4-FFF2-40B4-BE49-F238E27FC236}">
                <a16:creationId xmlns:a16="http://schemas.microsoft.com/office/drawing/2014/main" id="{84FE4124-682C-129F-9587-4AE11BDADED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5119F305-C6EC-48AD-BB91-4916EDCD6FB3}" type="slidenum">
              <a:rPr lang="nl-NL" altLang="nl-BE" smtClean="0"/>
              <a:pPr>
                <a:spcBef>
                  <a:spcPct val="0"/>
                </a:spcBef>
              </a:pPr>
              <a:t>31</a:t>
            </a:fld>
            <a:endParaRPr lang="nl-NL" altLang="nl-BE"/>
          </a:p>
        </p:txBody>
      </p:sp>
      <p:sp>
        <p:nvSpPr>
          <p:cNvPr id="68611" name="Rectangle 2">
            <a:extLst>
              <a:ext uri="{FF2B5EF4-FFF2-40B4-BE49-F238E27FC236}">
                <a16:creationId xmlns:a16="http://schemas.microsoft.com/office/drawing/2014/main" id="{A4D5FC88-A238-C60E-0B22-4CA9867D2E6E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8612" name="Rectangle 3">
            <a:extLst>
              <a:ext uri="{FF2B5EF4-FFF2-40B4-BE49-F238E27FC236}">
                <a16:creationId xmlns:a16="http://schemas.microsoft.com/office/drawing/2014/main" id="{F5826FD3-7DDB-9DD7-E8A1-4B0350DDB4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r>
              <a:rPr lang="nl-BE" altLang="nl-BE" sz="1400" dirty="0">
                <a:cs typeface="Times New Roman" panose="02020603050405020304" pitchFamily="18" charset="0"/>
              </a:rPr>
              <a:t>Bronnen : GFK dagboekmethode, </a:t>
            </a:r>
            <a:r>
              <a:rPr lang="nl-BE" altLang="nl-BE" sz="1400" dirty="0" err="1">
                <a:cs typeface="Times New Roman" panose="02020603050405020304" pitchFamily="18" charset="0"/>
              </a:rPr>
              <a:t>Nielsen</a:t>
            </a:r>
            <a:r>
              <a:rPr lang="nl-BE" altLang="nl-BE" sz="1400" dirty="0">
                <a:cs typeface="Times New Roman" panose="02020603050405020304" pitchFamily="18" charset="0"/>
              </a:rPr>
              <a:t> distributie</a:t>
            </a:r>
          </a:p>
          <a:p>
            <a:pPr eaLnBrk="1" hangingPunct="1"/>
            <a:r>
              <a:rPr lang="nl-BE" altLang="nl-BE" sz="1400" dirty="0">
                <a:cs typeface="Times New Roman" panose="02020603050405020304" pitchFamily="18" charset="0"/>
              </a:rPr>
              <a:t>Probeeraankoop: </a:t>
            </a:r>
            <a:r>
              <a:rPr lang="nl-BE" altLang="nl-BE" sz="1400" dirty="0" err="1">
                <a:cs typeface="Times New Roman" panose="02020603050405020304" pitchFamily="18" charset="0"/>
              </a:rPr>
              <a:t>rates</a:t>
            </a:r>
            <a:r>
              <a:rPr lang="nl-BE" altLang="nl-BE" sz="1400" dirty="0">
                <a:cs typeface="Times New Roman" panose="02020603050405020304" pitchFamily="18" charset="0"/>
              </a:rPr>
              <a:t> + grafiek</a:t>
            </a:r>
          </a:p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  <a:p>
            <a:pPr eaLnBrk="1" hangingPunct="1"/>
            <a:r>
              <a:rPr lang="nl-BE" altLang="nl-BE" sz="1400" dirty="0" err="1">
                <a:cs typeface="Times New Roman" panose="02020603050405020304" pitchFamily="18" charset="0"/>
              </a:rPr>
              <a:t>Vb</a:t>
            </a:r>
            <a:endParaRPr lang="nl-BE" altLang="nl-BE" sz="1400" dirty="0">
              <a:cs typeface="Times New Roman" panose="02020603050405020304" pitchFamily="18" charset="0"/>
            </a:endParaRPr>
          </a:p>
          <a:p>
            <a:pPr eaLnBrk="1" hangingPunct="1"/>
            <a:r>
              <a:rPr lang="nl-BE" altLang="nl-BE" sz="1400" dirty="0">
                <a:cs typeface="Times New Roman" panose="02020603050405020304" pitchFamily="18" charset="0"/>
              </a:rPr>
              <a:t>Direct response: door attractiviteit offer of door effectieve reclame</a:t>
            </a: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>
            <a:extLst>
              <a:ext uri="{FF2B5EF4-FFF2-40B4-BE49-F238E27FC236}">
                <a16:creationId xmlns:a16="http://schemas.microsoft.com/office/drawing/2014/main" id="{E4D17F60-9D3F-ECFF-972E-E9AFF6644B9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900AD7AA-158E-42F7-A0B2-8360469B8107}" type="slidenum">
              <a:rPr lang="nl-NL" altLang="nl-BE" smtClean="0"/>
              <a:pPr>
                <a:spcBef>
                  <a:spcPct val="0"/>
                </a:spcBef>
              </a:pPr>
              <a:t>32</a:t>
            </a:fld>
            <a:endParaRPr lang="nl-NL" altLang="nl-BE"/>
          </a:p>
        </p:txBody>
      </p:sp>
      <p:sp>
        <p:nvSpPr>
          <p:cNvPr id="70659" name="Rectangle 2">
            <a:extLst>
              <a:ext uri="{FF2B5EF4-FFF2-40B4-BE49-F238E27FC236}">
                <a16:creationId xmlns:a16="http://schemas.microsoft.com/office/drawing/2014/main" id="{8AE2822F-DE93-E62C-5DDA-0B9C12229A92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0660" name="Rectangle 3">
            <a:extLst>
              <a:ext uri="{FF2B5EF4-FFF2-40B4-BE49-F238E27FC236}">
                <a16:creationId xmlns:a16="http://schemas.microsoft.com/office/drawing/2014/main" id="{A0D84BAF-2625-3B31-350F-FA8D5F0481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sz="1400" dirty="0"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>
            <a:extLst>
              <a:ext uri="{FF2B5EF4-FFF2-40B4-BE49-F238E27FC236}">
                <a16:creationId xmlns:a16="http://schemas.microsoft.com/office/drawing/2014/main" id="{CD19F5BB-EEBB-8808-9B1B-1D914548F9E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A9F588B5-28FA-4AA9-8F6E-CF8A47B7C99D}" type="slidenum">
              <a:rPr lang="nl-NL" altLang="nl-BE" smtClean="0"/>
              <a:pPr>
                <a:spcBef>
                  <a:spcPct val="0"/>
                </a:spcBef>
              </a:pPr>
              <a:t>4</a:t>
            </a:fld>
            <a:endParaRPr lang="nl-NL" altLang="nl-BE"/>
          </a:p>
        </p:txBody>
      </p:sp>
      <p:sp>
        <p:nvSpPr>
          <p:cNvPr id="11267" name="Rectangle 2">
            <a:extLst>
              <a:ext uri="{FF2B5EF4-FFF2-40B4-BE49-F238E27FC236}">
                <a16:creationId xmlns:a16="http://schemas.microsoft.com/office/drawing/2014/main" id="{09206557-AFAA-58AB-30C1-F10C537C824A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8" name="Rectangle 3">
            <a:extLst>
              <a:ext uri="{FF2B5EF4-FFF2-40B4-BE49-F238E27FC236}">
                <a16:creationId xmlns:a16="http://schemas.microsoft.com/office/drawing/2014/main" id="{F0B8635F-F303-8DBE-5903-BB1D182A38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7">
            <a:extLst>
              <a:ext uri="{FF2B5EF4-FFF2-40B4-BE49-F238E27FC236}">
                <a16:creationId xmlns:a16="http://schemas.microsoft.com/office/drawing/2014/main" id="{2A1ABBE7-5EBB-41B0-8BF0-4E4A0AC860A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6D4432FD-41C1-43A6-8CB2-113542FE9A5E}" type="slidenum">
              <a:rPr lang="nl-NL" altLang="nl-BE" smtClean="0"/>
              <a:pPr>
                <a:spcBef>
                  <a:spcPct val="0"/>
                </a:spcBef>
              </a:pPr>
              <a:t>5</a:t>
            </a:fld>
            <a:endParaRPr lang="nl-NL" altLang="nl-BE"/>
          </a:p>
        </p:txBody>
      </p:sp>
      <p:sp>
        <p:nvSpPr>
          <p:cNvPr id="13315" name="Rectangle 2">
            <a:extLst>
              <a:ext uri="{FF2B5EF4-FFF2-40B4-BE49-F238E27FC236}">
                <a16:creationId xmlns:a16="http://schemas.microsoft.com/office/drawing/2014/main" id="{C23DC43C-0120-6E40-D34F-258A5A19428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6" name="Rectangle 3">
            <a:extLst>
              <a:ext uri="{FF2B5EF4-FFF2-40B4-BE49-F238E27FC236}">
                <a16:creationId xmlns:a16="http://schemas.microsoft.com/office/drawing/2014/main" id="{0B2A1FB7-5A35-2936-B8DB-04ED53E8A8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7">
            <a:extLst>
              <a:ext uri="{FF2B5EF4-FFF2-40B4-BE49-F238E27FC236}">
                <a16:creationId xmlns:a16="http://schemas.microsoft.com/office/drawing/2014/main" id="{0A2A1CDB-F385-579A-F777-23B280CC5A0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C178534-799D-4974-B674-16AE06F7BAE6}" type="slidenum">
              <a:rPr lang="nl-NL" altLang="nl-BE" smtClean="0"/>
              <a:pPr>
                <a:spcBef>
                  <a:spcPct val="0"/>
                </a:spcBef>
              </a:pPr>
              <a:t>6</a:t>
            </a:fld>
            <a:endParaRPr lang="nl-NL" altLang="nl-BE"/>
          </a:p>
        </p:txBody>
      </p:sp>
      <p:sp>
        <p:nvSpPr>
          <p:cNvPr id="15363" name="Rectangle 2">
            <a:extLst>
              <a:ext uri="{FF2B5EF4-FFF2-40B4-BE49-F238E27FC236}">
                <a16:creationId xmlns:a16="http://schemas.microsoft.com/office/drawing/2014/main" id="{A34B5D0C-1947-74CA-CA7C-E25C598E3541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4" name="Rectangle 3">
            <a:extLst>
              <a:ext uri="{FF2B5EF4-FFF2-40B4-BE49-F238E27FC236}">
                <a16:creationId xmlns:a16="http://schemas.microsoft.com/office/drawing/2014/main" id="{85F12C40-DFDC-3652-22F5-C16975DF75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DD4ADDD9-E3E5-1841-D07E-3A15F6AF76F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02846DF1-0317-4437-BE06-476F390D029E}" type="slidenum">
              <a:rPr lang="nl-NL" altLang="nl-BE" smtClean="0"/>
              <a:pPr>
                <a:spcBef>
                  <a:spcPct val="0"/>
                </a:spcBef>
              </a:pPr>
              <a:t>7</a:t>
            </a:fld>
            <a:endParaRPr lang="nl-NL" altLang="nl-BE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AAE4DD1D-AC00-3EF7-54C9-13A79891152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A4F4EC33-E2E1-2270-161C-1AF382A0A8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>
            <a:extLst>
              <a:ext uri="{FF2B5EF4-FFF2-40B4-BE49-F238E27FC236}">
                <a16:creationId xmlns:a16="http://schemas.microsoft.com/office/drawing/2014/main" id="{62C8A560-5CF7-CA85-E852-1B9CDF64CE8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7E497993-73D0-4903-A4F2-CBB10F24393B}" type="slidenum">
              <a:rPr lang="nl-NL" altLang="nl-BE" smtClean="0"/>
              <a:pPr>
                <a:spcBef>
                  <a:spcPct val="0"/>
                </a:spcBef>
              </a:pPr>
              <a:t>8</a:t>
            </a:fld>
            <a:endParaRPr lang="nl-NL" altLang="nl-BE"/>
          </a:p>
        </p:txBody>
      </p:sp>
      <p:sp>
        <p:nvSpPr>
          <p:cNvPr id="19459" name="Rectangle 2">
            <a:extLst>
              <a:ext uri="{FF2B5EF4-FFF2-40B4-BE49-F238E27FC236}">
                <a16:creationId xmlns:a16="http://schemas.microsoft.com/office/drawing/2014/main" id="{6A103DE5-79D0-E1F2-B5FC-13A5E2B874F9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>
            <a:extLst>
              <a:ext uri="{FF2B5EF4-FFF2-40B4-BE49-F238E27FC236}">
                <a16:creationId xmlns:a16="http://schemas.microsoft.com/office/drawing/2014/main" id="{EB3BFFF7-C55C-68F2-0303-A8002F2ADA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>
            <a:extLst>
              <a:ext uri="{FF2B5EF4-FFF2-40B4-BE49-F238E27FC236}">
                <a16:creationId xmlns:a16="http://schemas.microsoft.com/office/drawing/2014/main" id="{A19078CD-2020-876A-C40A-CAB4133B27C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DAFC9A4-62B8-481F-B8E3-86DF1FB88CC8}" type="slidenum">
              <a:rPr lang="nl-NL" altLang="nl-BE" smtClean="0"/>
              <a:pPr>
                <a:spcBef>
                  <a:spcPct val="0"/>
                </a:spcBef>
              </a:pPr>
              <a:t>9</a:t>
            </a:fld>
            <a:endParaRPr lang="nl-NL" altLang="nl-BE"/>
          </a:p>
        </p:txBody>
      </p:sp>
      <p:sp>
        <p:nvSpPr>
          <p:cNvPr id="21507" name="Rectangle 2">
            <a:extLst>
              <a:ext uri="{FF2B5EF4-FFF2-40B4-BE49-F238E27FC236}">
                <a16:creationId xmlns:a16="http://schemas.microsoft.com/office/drawing/2014/main" id="{FF60240A-B3BD-6742-E546-F19219D442B8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>
            <a:extLst>
              <a:ext uri="{FF2B5EF4-FFF2-40B4-BE49-F238E27FC236}">
                <a16:creationId xmlns:a16="http://schemas.microsoft.com/office/drawing/2014/main" id="{DE3620B9-60F8-943A-6B44-8F34559B49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eaLnBrk="1" hangingPunct="1"/>
            <a:endParaRPr lang="nl-BE" altLang="nl-B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E44E92AC-48BA-D887-5BA7-F3993EB352FE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43CA75-7A30-47AD-91A8-1FD6C6A4619F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1419178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496425B6-6DFE-97D7-69DE-511D9975F3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E1FD3C-C0F7-460D-83F8-1ADD5132984F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2628993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362700" y="457200"/>
            <a:ext cx="1943100" cy="5638800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533400" y="457200"/>
            <a:ext cx="5676900" cy="5638800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C4ED8DB0-3C35-A922-7841-76AD75AB49A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033C98-9467-49F3-8F95-E4C1A4A1A8C8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649336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97D802CF-5C1D-CA7D-9EE1-D69980DC528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0E8DAA0-18C7-4FD7-BA46-C459B1BC0ABB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2379502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169F37EB-1A84-C65E-3F3B-37AB5902DE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EF9353-B2BB-4DDC-91F2-F11112BB0968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208714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533400" y="1524000"/>
            <a:ext cx="3810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495800" y="1524000"/>
            <a:ext cx="3810000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ECB78B0-9181-873A-3FDE-4031CA2C7E13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F43D41-A8F5-4EF9-B328-6B2F96518427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4220233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2998CC6-E378-F807-0290-FF0A08EAFAD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98EED9-8547-49D8-B12D-A4DD33C6B48A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3928129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DE95EBF8-B963-D8C3-B492-21E48D35401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F20F80-557A-4C89-9BA6-710A9B867D9D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1581589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FF2B5EF4-FFF2-40B4-BE49-F238E27FC236}">
                <a16:creationId xmlns:a16="http://schemas.microsoft.com/office/drawing/2014/main" id="{9FBE8AB8-9DA6-2DBB-6F93-867B39A93518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A11E41-4081-454C-8FBA-B7D53151CCA8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31685163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2E0FEF2-93EE-F159-AF5F-AFF14090CE28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A8DCC6-B798-4269-886C-8C6E6AF2DDE8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31306019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BE" noProof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61596C5-1A81-294F-460E-20F35831C7A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7F31BC-F3C7-47C4-BCAA-BA5B96251FE7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  <p:extLst>
      <p:ext uri="{BB962C8B-B14F-4D97-AF65-F5344CB8AC3E}">
        <p14:creationId xmlns:p14="http://schemas.microsoft.com/office/powerpoint/2010/main" val="393292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208B821C-5380-AAF9-29AD-4CA7E74585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457200"/>
            <a:ext cx="77724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BE"/>
              <a:t>Klik om het opmaakprofiel van de modeltitel te bewerken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96E9B863-FEA9-E714-5C23-6FB5CC32C6D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524000"/>
            <a:ext cx="777240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nl-NL" altLang="nl-BE"/>
              <a:t>Klik om de opmaakprofielen van de modeltekst te bewerken</a:t>
            </a:r>
          </a:p>
          <a:p>
            <a:pPr lvl="1"/>
            <a:r>
              <a:rPr lang="nl-NL" altLang="nl-BE"/>
              <a:t>Tweede niveau</a:t>
            </a:r>
          </a:p>
          <a:p>
            <a:pPr lvl="2"/>
            <a:r>
              <a:rPr lang="nl-NL" altLang="nl-BE"/>
              <a:t>Derde niveau</a:t>
            </a:r>
          </a:p>
          <a:p>
            <a:pPr lvl="3"/>
            <a:r>
              <a:rPr lang="nl-NL" altLang="nl-BE"/>
              <a:t>Vierde niveau</a:t>
            </a:r>
          </a:p>
          <a:p>
            <a:pPr lvl="4"/>
            <a:r>
              <a:rPr lang="nl-NL" altLang="nl-BE"/>
              <a:t>Vijfde niveau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FD4EABBF-5534-0095-3D7E-02578AA84979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AC1F7C3B-2032-40BC-942B-2AEC49003BF3}" type="slidenum">
              <a:rPr lang="nl-NL" altLang="nl-BE"/>
              <a:pPr>
                <a:defRPr/>
              </a:pPr>
              <a:t>‹#›</a:t>
            </a:fld>
            <a:endParaRPr lang="nl-NL" alt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</a:defRPr>
      </a:lvl9pPr>
    </p:titleStyle>
    <p:bodyStyle>
      <a:lvl1pPr marL="609600" indent="-6096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53340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371600" indent="-4572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752600" indent="-3810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209800" indent="-3810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667000" indent="-3810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3124200" indent="-3810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581400" indent="-3810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4038600" indent="-3810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9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10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audio" Target="../media/media12.m4a"/><Relationship Id="rId7" Type="http://schemas.openxmlformats.org/officeDocument/2006/relationships/hyperlink" Target="https://www.youtube.com/watch?v=Lx3_E2jRSIs" TargetMode="External"/><Relationship Id="rId2" Type="http://schemas.microsoft.com/office/2007/relationships/media" Target="../media/media12.m4a"/><Relationship Id="rId1" Type="http://schemas.openxmlformats.org/officeDocument/2006/relationships/tags" Target="../tags/tag11.xml"/><Relationship Id="rId6" Type="http://schemas.openxmlformats.org/officeDocument/2006/relationships/hyperlink" Target="https://www.youtube.com/watch?v=nM-SI_5Y_y4" TargetMode="External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7" Type="http://schemas.openxmlformats.org/officeDocument/2006/relationships/image" Target="../media/image1.png"/><Relationship Id="rId2" Type="http://schemas.microsoft.com/office/2007/relationships/media" Target="../media/media13.m4a"/><Relationship Id="rId1" Type="http://schemas.openxmlformats.org/officeDocument/2006/relationships/tags" Target="../tags/tag12.xml"/><Relationship Id="rId6" Type="http://schemas.openxmlformats.org/officeDocument/2006/relationships/hyperlink" Target="https://www.youtube.com/watch?v=zaSpfs7HyQE" TargetMode="External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1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1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1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2" Type="http://schemas.microsoft.com/office/2007/relationships/media" Target="../media/media18.m4a"/><Relationship Id="rId1" Type="http://schemas.openxmlformats.org/officeDocument/2006/relationships/tags" Target="../tags/tag1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2" Type="http://schemas.microsoft.com/office/2007/relationships/media" Target="../media/media19.m4a"/><Relationship Id="rId1" Type="http://schemas.openxmlformats.org/officeDocument/2006/relationships/tags" Target="../tags/tag17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1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hyperlink" Target="http://www.effiebelgium.be/nl/winners.asp" TargetMode="Externa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m4a"/><Relationship Id="rId2" Type="http://schemas.microsoft.com/office/2007/relationships/media" Target="../media/media20.m4a"/><Relationship Id="rId1" Type="http://schemas.openxmlformats.org/officeDocument/2006/relationships/tags" Target="../tags/tag18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0.xml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m4a"/><Relationship Id="rId2" Type="http://schemas.microsoft.com/office/2007/relationships/media" Target="../media/media21.m4a"/><Relationship Id="rId1" Type="http://schemas.openxmlformats.org/officeDocument/2006/relationships/tags" Target="../tags/tag19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1.xml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m4a"/><Relationship Id="rId2" Type="http://schemas.microsoft.com/office/2007/relationships/media" Target="../media/media22.m4a"/><Relationship Id="rId1" Type="http://schemas.openxmlformats.org/officeDocument/2006/relationships/tags" Target="../tags/tag20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3.m4a"/><Relationship Id="rId2" Type="http://schemas.microsoft.com/office/2007/relationships/media" Target="../media/media23.m4a"/><Relationship Id="rId1" Type="http://schemas.openxmlformats.org/officeDocument/2006/relationships/tags" Target="../tags/tag2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media24.m4a"/><Relationship Id="rId2" Type="http://schemas.microsoft.com/office/2007/relationships/media" Target="../media/media24.m4a"/><Relationship Id="rId1" Type="http://schemas.openxmlformats.org/officeDocument/2006/relationships/tags" Target="../tags/tag2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5.m4a"/><Relationship Id="rId2" Type="http://schemas.microsoft.com/office/2007/relationships/media" Target="../media/media25.m4a"/><Relationship Id="rId1" Type="http://schemas.openxmlformats.org/officeDocument/2006/relationships/tags" Target="../tags/tag2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5.xml"/><Relationship Id="rId4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6.m4a"/><Relationship Id="rId2" Type="http://schemas.microsoft.com/office/2007/relationships/media" Target="../media/media26.m4a"/><Relationship Id="rId1" Type="http://schemas.openxmlformats.org/officeDocument/2006/relationships/tags" Target="../tags/tag2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6.xml"/><Relationship Id="rId4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media27.m4a"/><Relationship Id="rId2" Type="http://schemas.microsoft.com/office/2007/relationships/media" Target="../media/media27.m4a"/><Relationship Id="rId1" Type="http://schemas.openxmlformats.org/officeDocument/2006/relationships/tags" Target="../tags/tag2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audio" Target="../media/media28.m4a"/><Relationship Id="rId2" Type="http://schemas.microsoft.com/office/2007/relationships/media" Target="../media/media28.m4a"/><Relationship Id="rId1" Type="http://schemas.openxmlformats.org/officeDocument/2006/relationships/tags" Target="../tags/tag2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8.xml"/><Relationship Id="rId4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audio" Target="../media/media29.m4a"/><Relationship Id="rId2" Type="http://schemas.microsoft.com/office/2007/relationships/media" Target="../media/media29.m4a"/><Relationship Id="rId1" Type="http://schemas.openxmlformats.org/officeDocument/2006/relationships/tags" Target="../tags/tag27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29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audio" Target="../media/media30.m4a"/><Relationship Id="rId2" Type="http://schemas.microsoft.com/office/2007/relationships/media" Target="../media/media30.m4a"/><Relationship Id="rId1" Type="http://schemas.openxmlformats.org/officeDocument/2006/relationships/tags" Target="../tags/tag28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0.xml"/><Relationship Id="rId4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audio" Target="../media/media31.m4a"/><Relationship Id="rId2" Type="http://schemas.microsoft.com/office/2007/relationships/media" Target="../media/media31.m4a"/><Relationship Id="rId1" Type="http://schemas.openxmlformats.org/officeDocument/2006/relationships/tags" Target="../tags/tag29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31.xml"/><Relationship Id="rId4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audio" Target="../media/media32.m4a"/><Relationship Id="rId7" Type="http://schemas.openxmlformats.org/officeDocument/2006/relationships/image" Target="../media/image3.emf"/><Relationship Id="rId2" Type="http://schemas.microsoft.com/office/2007/relationships/media" Target="../media/media32.m4a"/><Relationship Id="rId1" Type="http://schemas.openxmlformats.org/officeDocument/2006/relationships/tags" Target="../tags/tag30.xml"/><Relationship Id="rId6" Type="http://schemas.openxmlformats.org/officeDocument/2006/relationships/oleObject" Target="../embeddings/oleObject1.bin"/><Relationship Id="rId5" Type="http://schemas.openxmlformats.org/officeDocument/2006/relationships/notesSlide" Target="../notesSlides/notesSlide32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4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8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jdelijke aanduiding voor dianummer 3">
            <a:extLst>
              <a:ext uri="{FF2B5EF4-FFF2-40B4-BE49-F238E27FC236}">
                <a16:creationId xmlns:a16="http://schemas.microsoft.com/office/drawing/2014/main" id="{4DA75D05-1A5D-020B-C6B2-25B70DC72D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69BB016-CFC0-4B9B-8E42-2B7F975C0BB4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1</a:t>
            </a:fld>
            <a:endParaRPr lang="nl-NL" altLang="nl-BE" sz="1400"/>
          </a:p>
        </p:txBody>
      </p:sp>
      <p:sp>
        <p:nvSpPr>
          <p:cNvPr id="101378" name="Rectangle 2">
            <a:extLst>
              <a:ext uri="{FF2B5EF4-FFF2-40B4-BE49-F238E27FC236}">
                <a16:creationId xmlns:a16="http://schemas.microsoft.com/office/drawing/2014/main" id="{D7DF8A6A-BE60-A6FC-EC56-E9374278C7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1143000"/>
            <a:ext cx="7772400" cy="5334000"/>
          </a:xfrm>
        </p:spPr>
        <p:txBody>
          <a:bodyPr/>
          <a:lstStyle/>
          <a:p>
            <a:pPr lvl="1" eaLnBrk="1" hangingPunct="1">
              <a:buFontTx/>
              <a:buNone/>
            </a:pPr>
            <a:endParaRPr lang="nl-BE" altLang="nl-BE" sz="2400"/>
          </a:p>
          <a:p>
            <a:pPr lvl="1" eaLnBrk="1" hangingPunct="1">
              <a:buFontTx/>
              <a:buAutoNum type="arabicPeriod"/>
            </a:pPr>
            <a:r>
              <a:rPr lang="nl-BE" altLang="nl-BE" sz="2400"/>
              <a:t>Onderzoek naar consument &amp; product</a:t>
            </a:r>
          </a:p>
          <a:p>
            <a:pPr lvl="1" eaLnBrk="1" hangingPunct="1">
              <a:buFontTx/>
              <a:buAutoNum type="arabicPeriod"/>
            </a:pPr>
            <a:r>
              <a:rPr lang="nl-BE" altLang="nl-BE" sz="2400"/>
              <a:t>Reclamedoelgroep</a:t>
            </a:r>
          </a:p>
          <a:p>
            <a:pPr lvl="1" eaLnBrk="1" hangingPunct="1">
              <a:buFontTx/>
              <a:buAutoNum type="arabicPeriod"/>
            </a:pPr>
            <a:r>
              <a:rPr lang="nl-BE" altLang="nl-BE" sz="2400"/>
              <a:t>Reclamedoelstellingen -MISSION</a:t>
            </a:r>
          </a:p>
          <a:p>
            <a:pPr lvl="1" eaLnBrk="1" hangingPunct="1">
              <a:buFontTx/>
              <a:buAutoNum type="arabicPeriod"/>
            </a:pPr>
            <a:r>
              <a:rPr lang="nl-BE" altLang="nl-BE" sz="2400"/>
              <a:t>Reclamebudget - MONEY</a:t>
            </a:r>
          </a:p>
          <a:p>
            <a:pPr lvl="1" eaLnBrk="1" hangingPunct="1">
              <a:buFontTx/>
              <a:buAutoNum type="arabicPeriod"/>
            </a:pPr>
            <a:r>
              <a:rPr lang="nl-BE" altLang="nl-BE" sz="2400"/>
              <a:t>Reclamestrategie </a:t>
            </a:r>
          </a:p>
          <a:p>
            <a:pPr lvl="1" eaLnBrk="1" hangingPunct="1">
              <a:buFontTx/>
              <a:buAutoNum type="arabicPeriod"/>
            </a:pPr>
            <a:r>
              <a:rPr lang="nl-BE" altLang="nl-BE" sz="2400"/>
              <a:t>Campagne ontwikkelen -MESSAGE</a:t>
            </a:r>
          </a:p>
          <a:p>
            <a:pPr lvl="1" eaLnBrk="1" hangingPunct="1">
              <a:buFontTx/>
              <a:buAutoNum type="arabicPeriod"/>
            </a:pPr>
            <a:r>
              <a:rPr lang="nl-BE" altLang="nl-BE" sz="2400"/>
              <a:t>Media – MEDIA</a:t>
            </a:r>
          </a:p>
          <a:p>
            <a:pPr lvl="1" eaLnBrk="1" hangingPunct="1">
              <a:buFontTx/>
              <a:buAutoNum type="arabicPeriod"/>
            </a:pPr>
            <a:r>
              <a:rPr lang="nl-BE" altLang="nl-BE" sz="2400"/>
              <a:t>Reclameonderzoek &amp; Meten van de resultaten- MEASUREMENT</a:t>
            </a:r>
          </a:p>
          <a:p>
            <a:pPr lvl="1" eaLnBrk="1" hangingPunct="1">
              <a:buFontTx/>
              <a:buNone/>
            </a:pPr>
            <a:endParaRPr lang="nl-BE" altLang="nl-BE" sz="2400"/>
          </a:p>
        </p:txBody>
      </p:sp>
      <p:sp>
        <p:nvSpPr>
          <p:cNvPr id="4100" name="Text Box 4">
            <a:extLst>
              <a:ext uri="{FF2B5EF4-FFF2-40B4-BE49-F238E27FC236}">
                <a16:creationId xmlns:a16="http://schemas.microsoft.com/office/drawing/2014/main" id="{09DB8AD3-15B8-D24D-4BBE-FBF5C446F0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8194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nl-BE" sz="2400"/>
          </a:p>
        </p:txBody>
      </p:sp>
      <p:sp>
        <p:nvSpPr>
          <p:cNvPr id="4101" name="Text Box 5">
            <a:extLst>
              <a:ext uri="{FF2B5EF4-FFF2-40B4-BE49-F238E27FC236}">
                <a16:creationId xmlns:a16="http://schemas.microsoft.com/office/drawing/2014/main" id="{5EB308AC-B167-00E7-006E-BBB8184346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32766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nl-BE" sz="2400"/>
          </a:p>
        </p:txBody>
      </p:sp>
      <p:sp>
        <p:nvSpPr>
          <p:cNvPr id="4102" name="Text Box 6">
            <a:extLst>
              <a:ext uri="{FF2B5EF4-FFF2-40B4-BE49-F238E27FC236}">
                <a16:creationId xmlns:a16="http://schemas.microsoft.com/office/drawing/2014/main" id="{F0C94AB6-4A80-0B28-53FF-D1A3E7842E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34290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nl-BE" sz="2400"/>
          </a:p>
        </p:txBody>
      </p:sp>
      <p:sp>
        <p:nvSpPr>
          <p:cNvPr id="4103" name="Text Box 7">
            <a:extLst>
              <a:ext uri="{FF2B5EF4-FFF2-40B4-BE49-F238E27FC236}">
                <a16:creationId xmlns:a16="http://schemas.microsoft.com/office/drawing/2014/main" id="{2F76157A-872F-F3EA-6572-21D92CBBB7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35814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nl-BE" sz="2400"/>
          </a:p>
        </p:txBody>
      </p:sp>
      <p:sp>
        <p:nvSpPr>
          <p:cNvPr id="4104" name="Text Box 8">
            <a:extLst>
              <a:ext uri="{FF2B5EF4-FFF2-40B4-BE49-F238E27FC236}">
                <a16:creationId xmlns:a16="http://schemas.microsoft.com/office/drawing/2014/main" id="{C294D048-50E2-92FD-9999-69D80C3B22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25" y="4953000"/>
            <a:ext cx="16541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nl-BE" sz="2400"/>
          </a:p>
        </p:txBody>
      </p:sp>
      <p:sp>
        <p:nvSpPr>
          <p:cNvPr id="101385" name="Rectangle 9">
            <a:extLst>
              <a:ext uri="{FF2B5EF4-FFF2-40B4-BE49-F238E27FC236}">
                <a16:creationId xmlns:a16="http://schemas.microsoft.com/office/drawing/2014/main" id="{D6075194-6FD0-DCC6-E0C6-CC4BD453C7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30480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2. RECLAME BELEID</a:t>
            </a:r>
          </a:p>
        </p:txBody>
      </p:sp>
      <p:pic>
        <p:nvPicPr>
          <p:cNvPr id="33" name="Audio 32">
            <a:hlinkClick r:id="" action="ppaction://media"/>
            <a:extLst>
              <a:ext uri="{FF2B5EF4-FFF2-40B4-BE49-F238E27FC236}">
                <a16:creationId xmlns:a16="http://schemas.microsoft.com/office/drawing/2014/main" id="{50131560-BACE-B032-2F33-087BC5AEEA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36"/>
    </mc:Choice>
    <mc:Fallback>
      <p:transition spd="slow" advTm="36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8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13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13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withGroup">
                            <p:stCondLst>
                              <p:cond delay="55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13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13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13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13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13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13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13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13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13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13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013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013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013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013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013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13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  <p:bldLst>
      <p:bldP spid="101378" grpId="0" build="p" autoUpdateAnimBg="0"/>
      <p:bldP spid="101385" grpId="0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jdelijke aanduiding voor dianummer 3">
            <a:extLst>
              <a:ext uri="{FF2B5EF4-FFF2-40B4-BE49-F238E27FC236}">
                <a16:creationId xmlns:a16="http://schemas.microsoft.com/office/drawing/2014/main" id="{A645CDEC-2F28-2765-A601-4210B71CD9D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B32CEEC-74C3-4C7F-9198-D7426F1D5FF3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nl-NL" altLang="nl-BE" sz="1400"/>
          </a:p>
        </p:txBody>
      </p:sp>
      <p:sp>
        <p:nvSpPr>
          <p:cNvPr id="477186" name="Rectangle 2">
            <a:extLst>
              <a:ext uri="{FF2B5EF4-FFF2-40B4-BE49-F238E27FC236}">
                <a16:creationId xmlns:a16="http://schemas.microsoft.com/office/drawing/2014/main" id="{E6B3FBFA-C909-15E8-455E-AEA40A6594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5334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2.8.2.Pretesten : Intern </a:t>
            </a:r>
          </a:p>
          <a:p>
            <a:pPr eaLnBrk="1" hangingPunct="1"/>
            <a:r>
              <a:rPr lang="nl-BE" altLang="nl-BE" sz="3600">
                <a:cs typeface="Times New Roman" panose="02020603050405020304" pitchFamily="18" charset="0"/>
              </a:rPr>
              <a:t>Checklist</a:t>
            </a:r>
            <a:r>
              <a:rPr lang="nl-BE" altLang="nl-BE">
                <a:cs typeface="Times New Roman" panose="02020603050405020304" pitchFamily="18" charset="0"/>
              </a:rPr>
              <a:t> : realistisch voorbeeld</a:t>
            </a:r>
          </a:p>
          <a:p>
            <a:pPr lvl="1" eaLnBrk="1" hangingPunct="1">
              <a:buFontTx/>
              <a:buAutoNum type="arabicPeriod" startAt="8"/>
            </a:pPr>
            <a:r>
              <a:rPr lang="nl-BE" altLang="nl-BE">
                <a:cs typeface="Times New Roman" panose="02020603050405020304" pitchFamily="18" charset="0"/>
              </a:rPr>
              <a:t>Is het simpel en duidelijk ?</a:t>
            </a:r>
          </a:p>
          <a:p>
            <a:pPr lvl="1" eaLnBrk="1" hangingPunct="1">
              <a:buFontTx/>
              <a:buAutoNum type="arabicPeriod" startAt="8"/>
            </a:pPr>
            <a:r>
              <a:rPr lang="nl-BE" altLang="nl-BE">
                <a:cs typeface="Times New Roman" panose="02020603050405020304" pitchFamily="18" charset="0"/>
              </a:rPr>
              <a:t>Zijn de merknaam en het idee geïntegreerd. Zal het idee herinnerd worden in associatie met het merk ?</a:t>
            </a:r>
          </a:p>
          <a:p>
            <a:pPr lvl="1" eaLnBrk="1" hangingPunct="1">
              <a:buFontTx/>
              <a:buAutoNum type="arabicPeriod" startAt="8"/>
            </a:pPr>
            <a:r>
              <a:rPr lang="nl-BE" altLang="nl-BE">
                <a:cs typeface="Times New Roman" panose="02020603050405020304" pitchFamily="18" charset="0"/>
              </a:rPr>
              <a:t>Is het idee “campaignable”: zal het over verschillende campagnes kunnen gebruikt worden, zal het groeien ?</a:t>
            </a:r>
          </a:p>
          <a:p>
            <a:pPr lvl="1" eaLnBrk="1" hangingPunct="1">
              <a:buFontTx/>
              <a:buAutoNum type="arabicPeriod" startAt="8"/>
            </a:pPr>
            <a:r>
              <a:rPr lang="nl-BE" altLang="nl-BE">
                <a:cs typeface="Times New Roman" panose="02020603050405020304" pitchFamily="18" charset="0"/>
              </a:rPr>
              <a:t>Past het idee wat betreft stijl en karakter met het merk ?</a:t>
            </a:r>
          </a:p>
          <a:p>
            <a:pPr lvl="1" eaLnBrk="1" hangingPunct="1">
              <a:buFontTx/>
              <a:buAutoNum type="arabicPeriod" startAt="8"/>
            </a:pPr>
            <a:r>
              <a:rPr lang="nl-BE" altLang="nl-BE">
                <a:cs typeface="Times New Roman" panose="02020603050405020304" pitchFamily="18" charset="0"/>
              </a:rPr>
              <a:t>Kan het idee elk medium ten volle benutten?</a:t>
            </a:r>
          </a:p>
          <a:p>
            <a:pPr lvl="1" eaLnBrk="1" hangingPunct="1"/>
            <a:endParaRPr lang="nl-BE" altLang="nl-BE">
              <a:cs typeface="Times New Roman" panose="02020603050405020304" pitchFamily="18" charset="0"/>
            </a:endParaRPr>
          </a:p>
          <a:p>
            <a:pPr eaLnBrk="1" hangingPunct="1"/>
            <a:endParaRPr lang="nl-BE" altLang="nl-BE">
              <a:cs typeface="Times New Roman" panose="02020603050405020304" pitchFamily="18" charset="0"/>
            </a:endParaRPr>
          </a:p>
        </p:txBody>
      </p:sp>
      <p:sp>
        <p:nvSpPr>
          <p:cNvPr id="477187" name="Rectangle 3">
            <a:extLst>
              <a:ext uri="{FF2B5EF4-FFF2-40B4-BE49-F238E27FC236}">
                <a16:creationId xmlns:a16="http://schemas.microsoft.com/office/drawing/2014/main" id="{3061B133-34E8-2257-6751-9119E5C462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C0BB87-7FB2-9417-A07E-2987E187CD3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652"/>
    </mc:Choice>
    <mc:Fallback>
      <p:transition spd="slow" advTm="110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77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7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7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71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77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771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77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771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7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771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77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771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771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71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1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771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771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77186" grpId="0" build="p" autoUpdateAnimBg="0"/>
      <p:bldP spid="477187" grpId="0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jdelijke aanduiding voor dianummer 3">
            <a:extLst>
              <a:ext uri="{FF2B5EF4-FFF2-40B4-BE49-F238E27FC236}">
                <a16:creationId xmlns:a16="http://schemas.microsoft.com/office/drawing/2014/main" id="{55308EEC-A0FE-F921-005E-B37F79DD39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D2935FC-FFF8-4031-AD26-EC4A7AA9563F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nl-NL" altLang="nl-BE" sz="1400"/>
          </a:p>
        </p:txBody>
      </p:sp>
      <p:sp>
        <p:nvSpPr>
          <p:cNvPr id="481282" name="Rectangle 2">
            <a:extLst>
              <a:ext uri="{FF2B5EF4-FFF2-40B4-BE49-F238E27FC236}">
                <a16:creationId xmlns:a16="http://schemas.microsoft.com/office/drawing/2014/main" id="{5C475313-6012-AB5C-270C-C1697D976C4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762000"/>
            <a:ext cx="8763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2.8.2.Pretesten : Intern</a:t>
            </a:r>
          </a:p>
          <a:p>
            <a:pPr eaLnBrk="1" hangingPunct="1"/>
            <a:r>
              <a:rPr lang="nl-BE" altLang="nl-BE" sz="3600">
                <a:cs typeface="Times New Roman" panose="02020603050405020304" pitchFamily="18" charset="0"/>
              </a:rPr>
              <a:t>Leesbaarheidsanalyse:</a:t>
            </a:r>
          </a:p>
          <a:p>
            <a:pPr lvl="1" eaLnBrk="1" hangingPunct="1">
              <a:buFontTx/>
              <a:buNone/>
            </a:pPr>
            <a:r>
              <a:rPr lang="nl-BE" altLang="nl-BE" sz="3200">
                <a:cs typeface="Times New Roman" panose="02020603050405020304" pitchFamily="18" charset="0"/>
              </a:rPr>
              <a:t>Copy moet simpel en makkelijk te verstaan</a:t>
            </a:r>
          </a:p>
          <a:p>
            <a:pPr lvl="1" eaLnBrk="1" hangingPunct="1"/>
            <a:r>
              <a:rPr lang="nl-BE" altLang="nl-BE" sz="3200" b="1" u="sng">
                <a:cs typeface="Times New Roman" panose="02020603050405020304" pitchFamily="18" charset="0"/>
              </a:rPr>
              <a:t>Cloze test</a:t>
            </a:r>
            <a:r>
              <a:rPr lang="nl-BE" altLang="nl-BE" sz="3200">
                <a:cs typeface="Times New Roman" panose="02020603050405020304" pitchFamily="18" charset="0"/>
              </a:rPr>
              <a:t> : elk 6de woord weggelaten</a:t>
            </a:r>
          </a:p>
          <a:p>
            <a:pPr lvl="1" eaLnBrk="1" hangingPunct="1">
              <a:buFontTx/>
              <a:buNone/>
            </a:pPr>
            <a:r>
              <a:rPr lang="nl-BE" altLang="nl-BE" sz="3200">
                <a:cs typeface="Times New Roman" panose="02020603050405020304" pitchFamily="18" charset="0"/>
              </a:rPr>
              <a:t>                   de weggelaten woorden invullen   </a:t>
            </a:r>
          </a:p>
          <a:p>
            <a:pPr lvl="1" eaLnBrk="1" hangingPunct="1">
              <a:buFontTx/>
              <a:buNone/>
            </a:pPr>
            <a:r>
              <a:rPr lang="nl-BE" altLang="nl-BE" sz="3200">
                <a:cs typeface="Times New Roman" panose="02020603050405020304" pitchFamily="18" charset="0"/>
              </a:rPr>
              <a:t> =&gt; hoe meer juist, hoe groter de leesbaarheid</a:t>
            </a:r>
          </a:p>
          <a:p>
            <a:pPr lvl="1" eaLnBrk="1" hangingPunct="1">
              <a:buFont typeface="Symbol" panose="05050102010706020507" pitchFamily="18" charset="2"/>
              <a:buNone/>
            </a:pPr>
            <a:r>
              <a:rPr lang="nl-BE" altLang="nl-BE" sz="3200" b="1">
                <a:cs typeface="Times New Roman" panose="02020603050405020304" pitchFamily="18" charset="0"/>
              </a:rPr>
              <a:t>-	</a:t>
            </a:r>
            <a:r>
              <a:rPr lang="nl-BE" altLang="nl-BE" sz="3200" b="1" u="sng">
                <a:cs typeface="Times New Roman" panose="02020603050405020304" pitchFamily="18" charset="0"/>
              </a:rPr>
              <a:t>Reading Ease (Flesch-Douma) formule</a:t>
            </a:r>
            <a:r>
              <a:rPr lang="nl-BE" altLang="nl-BE" sz="3200" u="sng">
                <a:cs typeface="Times New Roman" panose="02020603050405020304" pitchFamily="18" charset="0"/>
              </a:rPr>
              <a:t>: </a:t>
            </a:r>
            <a:r>
              <a:rPr lang="nl-BE" altLang="nl-BE" sz="3200">
                <a:cs typeface="Times New Roman" panose="02020603050405020304" pitchFamily="18" charset="0"/>
              </a:rPr>
              <a:t>lengte van woorden en zinnen wordt gemeten  </a:t>
            </a:r>
          </a:p>
          <a:p>
            <a:pPr lvl="1" eaLnBrk="1" hangingPunct="1">
              <a:buFont typeface="Symbol" panose="05050102010706020507" pitchFamily="18" charset="2"/>
              <a:buChar char="Þ"/>
            </a:pPr>
            <a:endParaRPr lang="nl-BE" altLang="nl-BE" sz="3200">
              <a:cs typeface="Times New Roman" panose="02020603050405020304" pitchFamily="18" charset="0"/>
            </a:endParaRPr>
          </a:p>
          <a:p>
            <a:pPr lvl="1" eaLnBrk="1" hangingPunct="1">
              <a:buFont typeface="Symbol" panose="05050102010706020507" pitchFamily="18" charset="2"/>
              <a:buChar char="Þ"/>
            </a:pPr>
            <a:endParaRPr lang="nl-BE" altLang="nl-BE" sz="3200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 sz="3200">
              <a:cs typeface="Times New Roman" panose="02020603050405020304" pitchFamily="18" charset="0"/>
            </a:endParaRPr>
          </a:p>
          <a:p>
            <a:pPr eaLnBrk="1" hangingPunct="1"/>
            <a:endParaRPr lang="nl-BE" altLang="nl-BE" sz="3600">
              <a:cs typeface="Times New Roman" panose="02020603050405020304" pitchFamily="18" charset="0"/>
            </a:endParaRPr>
          </a:p>
        </p:txBody>
      </p:sp>
      <p:sp>
        <p:nvSpPr>
          <p:cNvPr id="481283" name="Rectangle 3">
            <a:extLst>
              <a:ext uri="{FF2B5EF4-FFF2-40B4-BE49-F238E27FC236}">
                <a16:creationId xmlns:a16="http://schemas.microsoft.com/office/drawing/2014/main" id="{668E42BA-0996-DCF7-2611-AD549FB30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40FA2C4-4A6A-BF10-9E35-9405CE7B169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1130"/>
    </mc:Choice>
    <mc:Fallback>
      <p:transition spd="slow" advTm="111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812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12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8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812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1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12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81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812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4812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812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812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4812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812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4812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81282" grpId="0" build="p" autoUpdateAnimBg="0"/>
      <p:bldP spid="481283" grpId="0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jdelijke aanduiding voor dianummer 3">
            <a:extLst>
              <a:ext uri="{FF2B5EF4-FFF2-40B4-BE49-F238E27FC236}">
                <a16:creationId xmlns:a16="http://schemas.microsoft.com/office/drawing/2014/main" id="{D7B12EF0-7AB0-0F60-5F69-E064D36D72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9F18203-0FE6-48B0-8C68-7BE77B41987A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nl-NL" altLang="nl-BE" sz="1400"/>
          </a:p>
        </p:txBody>
      </p:sp>
      <p:sp>
        <p:nvSpPr>
          <p:cNvPr id="417794" name="Rectangle 2">
            <a:extLst>
              <a:ext uri="{FF2B5EF4-FFF2-40B4-BE49-F238E27FC236}">
                <a16:creationId xmlns:a16="http://schemas.microsoft.com/office/drawing/2014/main" id="{BB5018A2-C629-F62F-DC59-9C711C23D37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7620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2.8.2.Pretesten</a:t>
            </a:r>
          </a:p>
          <a:p>
            <a:pPr eaLnBrk="1" hangingPunct="1"/>
            <a:r>
              <a:rPr lang="nl-BE" altLang="nl-BE" sz="3600">
                <a:cs typeface="Times New Roman" panose="02020603050405020304" pitchFamily="18" charset="0"/>
              </a:rPr>
              <a:t>Communicatie effect: Fysische testen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- 2 types:</a:t>
            </a:r>
          </a:p>
          <a:p>
            <a:pPr eaLnBrk="1" hangingPunct="1">
              <a:buFontTx/>
              <a:buNone/>
            </a:pPr>
            <a:r>
              <a:rPr lang="nl-BE" altLang="nl-BE" u="sng">
                <a:cs typeface="Times New Roman" panose="02020603050405020304" pitchFamily="18" charset="0"/>
              </a:rPr>
              <a:t>1. lichaamsreactie op blootstelling aan reclame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Maw opwinding of activering van het zenuwstelsel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Eerste affectieve reactie (pos/neg) op de reclame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Dmv pupilverwijding, galvanische huidreactie, hartslag, EEG,…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  <a:hlinkClick r:id="rId6"/>
              </a:rPr>
              <a:t>Neuromarketing</a:t>
            </a:r>
            <a:r>
              <a:rPr lang="nl-BE" altLang="nl-BE">
                <a:cs typeface="Times New Roman" panose="02020603050405020304" pitchFamily="18" charset="0"/>
              </a:rPr>
              <a:t>      </a:t>
            </a:r>
            <a:r>
              <a:rPr lang="nl-BE" altLang="nl-BE">
                <a:cs typeface="Times New Roman" panose="02020603050405020304" pitchFamily="18" charset="0"/>
                <a:hlinkClick r:id="rId7"/>
              </a:rPr>
              <a:t>neuromarketing brandpunt</a:t>
            </a:r>
            <a:endParaRPr lang="nl-BE" altLang="nl-BE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>
              <a:cs typeface="Times New Roman" panose="02020603050405020304" pitchFamily="18" charset="0"/>
            </a:endParaRPr>
          </a:p>
          <a:p>
            <a:pPr eaLnBrk="1" hangingPunct="1"/>
            <a:endParaRPr lang="nl-BE" altLang="nl-BE">
              <a:cs typeface="Times New Roman" panose="02020603050405020304" pitchFamily="18" charset="0"/>
            </a:endParaRPr>
          </a:p>
        </p:txBody>
      </p:sp>
      <p:sp>
        <p:nvSpPr>
          <p:cNvPr id="417795" name="Rectangle 3">
            <a:extLst>
              <a:ext uri="{FF2B5EF4-FFF2-40B4-BE49-F238E27FC236}">
                <a16:creationId xmlns:a16="http://schemas.microsoft.com/office/drawing/2014/main" id="{97E2EA2B-6F8E-57E0-C12D-8AC2EE6FA8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F99060F-14BA-6A2B-D0C6-B651014818D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061"/>
    </mc:Choice>
    <mc:Fallback>
      <p:transition spd="slow" advTm="172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177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7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7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77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7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77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17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77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17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77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17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177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17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1779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17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779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7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177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1779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17794" grpId="0" build="p" autoUpdateAnimBg="0"/>
      <p:bldP spid="417795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jdelijke aanduiding voor dianummer 3">
            <a:extLst>
              <a:ext uri="{FF2B5EF4-FFF2-40B4-BE49-F238E27FC236}">
                <a16:creationId xmlns:a16="http://schemas.microsoft.com/office/drawing/2014/main" id="{52291E98-270E-046C-B941-A129772715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6E1176D-02C1-425D-BB94-4E69400C4D86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nl-NL" altLang="nl-BE" sz="1400"/>
          </a:p>
        </p:txBody>
      </p:sp>
      <p:sp>
        <p:nvSpPr>
          <p:cNvPr id="421890" name="Rectangle 2">
            <a:extLst>
              <a:ext uri="{FF2B5EF4-FFF2-40B4-BE49-F238E27FC236}">
                <a16:creationId xmlns:a16="http://schemas.microsoft.com/office/drawing/2014/main" id="{E5D0BF46-9DDE-81A1-D5C2-59E13C20CC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549275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nl-BE" altLang="nl-BE" sz="3600" dirty="0">
                <a:cs typeface="Times New Roman" panose="02020603050405020304" pitchFamily="18" charset="0"/>
              </a:rPr>
              <a:t>2.8.2.Pretesten</a:t>
            </a:r>
          </a:p>
          <a:p>
            <a:pPr eaLnBrk="1" hangingPunct="1">
              <a:defRPr/>
            </a:pPr>
            <a:r>
              <a:rPr lang="nl-BE" altLang="nl-BE" sz="3600" dirty="0">
                <a:cs typeface="Times New Roman" panose="02020603050405020304" pitchFamily="18" charset="0"/>
              </a:rPr>
              <a:t>Communicatie effect: Fysische testen</a:t>
            </a:r>
          </a:p>
          <a:p>
            <a:pPr eaLnBrk="1" hangingPunct="1">
              <a:buFontTx/>
              <a:buNone/>
              <a:defRPr/>
            </a:pPr>
            <a:r>
              <a:rPr lang="nl-BE" altLang="nl-BE" u="sng" dirty="0">
                <a:cs typeface="Times New Roman" panose="02020603050405020304" pitchFamily="18" charset="0"/>
              </a:rPr>
              <a:t>2. “Het gezien worden”/waarnemingspotentieel</a:t>
            </a:r>
          </a:p>
          <a:p>
            <a:pPr eaLnBrk="1" hangingPunct="1">
              <a:defRPr/>
            </a:pPr>
            <a:r>
              <a:rPr lang="nl-BE" altLang="nl-BE" dirty="0">
                <a:cs typeface="Times New Roman" panose="02020603050405020304" pitchFamily="18" charset="0"/>
              </a:rPr>
              <a:t>Tachitoscoop: advertenties kort laten zien</a:t>
            </a:r>
          </a:p>
          <a:p>
            <a:pPr eaLnBrk="1" hangingPunct="1">
              <a:buFontTx/>
              <a:buNone/>
              <a:defRPr/>
            </a:pPr>
            <a:r>
              <a:rPr lang="nl-BE" altLang="nl-BE" dirty="0">
                <a:cs typeface="Times New Roman" panose="02020603050405020304" pitchFamily="18" charset="0"/>
              </a:rPr>
              <a:t>	Elementen die gezien en herkend worden </a:t>
            </a:r>
            <a:r>
              <a:rPr lang="nl-BE" altLang="nl-BE" dirty="0" err="1">
                <a:cs typeface="Times New Roman" panose="02020603050405020304" pitchFamily="18" charset="0"/>
              </a:rPr>
              <a:t>worden</a:t>
            </a:r>
            <a:r>
              <a:rPr lang="nl-BE" altLang="nl-BE" dirty="0">
                <a:cs typeface="Times New Roman" panose="02020603050405020304" pitchFamily="18" charset="0"/>
              </a:rPr>
              <a:t> als meest effectief aangenomen</a:t>
            </a:r>
          </a:p>
          <a:p>
            <a:pPr eaLnBrk="1" hangingPunct="1">
              <a:defRPr/>
            </a:pPr>
            <a:r>
              <a:rPr lang="nl-BE" altLang="nl-BE" dirty="0">
                <a:cs typeface="Times New Roman" panose="02020603050405020304" pitchFamily="18" charset="0"/>
              </a:rPr>
              <a:t>Oog camera : volgen oogbewegingen</a:t>
            </a:r>
          </a:p>
          <a:p>
            <a:pPr marL="0" indent="0" eaLnBrk="1" hangingPunct="1">
              <a:buFontTx/>
              <a:buNone/>
              <a:defRPr/>
            </a:pPr>
            <a:r>
              <a:rPr lang="nl-BE" altLang="nl-BE" u="sng" dirty="0">
                <a:cs typeface="Times New Roman" panose="02020603050405020304" pitchFamily="18" charset="0"/>
                <a:hlinkClick r:id="rId6"/>
              </a:rPr>
              <a:t>	</a:t>
            </a:r>
            <a:r>
              <a:rPr lang="nl-BE" altLang="nl-BE" dirty="0" err="1">
                <a:cs typeface="Times New Roman" panose="02020603050405020304" pitchFamily="18" charset="0"/>
                <a:hlinkClick r:id="rId6"/>
              </a:rPr>
              <a:t>eyetracking</a:t>
            </a:r>
            <a:r>
              <a:rPr lang="nl-BE" altLang="nl-BE" dirty="0">
                <a:cs typeface="Times New Roman" panose="02020603050405020304" pitchFamily="18" charset="0"/>
                <a:hlinkClick r:id="rId6"/>
              </a:rPr>
              <a:t> (4.35)</a:t>
            </a:r>
            <a:endParaRPr lang="nl-BE" altLang="nl-BE" dirty="0"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nl-BE" altLang="nl-BE" dirty="0">
              <a:cs typeface="Times New Roman" panose="02020603050405020304" pitchFamily="18" charset="0"/>
            </a:endParaRPr>
          </a:p>
          <a:p>
            <a:pPr eaLnBrk="1" hangingPunct="1">
              <a:buFontTx/>
              <a:buNone/>
              <a:defRPr/>
            </a:pPr>
            <a:endParaRPr lang="nl-BE" altLang="nl-BE" dirty="0">
              <a:cs typeface="Times New Roman" panose="02020603050405020304" pitchFamily="18" charset="0"/>
            </a:endParaRPr>
          </a:p>
        </p:txBody>
      </p:sp>
      <p:sp>
        <p:nvSpPr>
          <p:cNvPr id="421891" name="Rectangle 3">
            <a:extLst>
              <a:ext uri="{FF2B5EF4-FFF2-40B4-BE49-F238E27FC236}">
                <a16:creationId xmlns:a16="http://schemas.microsoft.com/office/drawing/2014/main" id="{981E4127-5D13-48F5-A82A-5BCCA42A3C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969A313-428A-5FEB-2F65-372FFCD526F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687"/>
    </mc:Choice>
    <mc:Fallback>
      <p:transition spd="slow" advTm="82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18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18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21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1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8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18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18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8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18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18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8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18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218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8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218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18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8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218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218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8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218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218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421890" grpId="0" build="p" autoUpdateAnimBg="0"/>
      <p:bldP spid="421891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jdelijke aanduiding voor dianummer 3">
            <a:extLst>
              <a:ext uri="{FF2B5EF4-FFF2-40B4-BE49-F238E27FC236}">
                <a16:creationId xmlns:a16="http://schemas.microsoft.com/office/drawing/2014/main" id="{6E181DCC-3503-9EB3-C79B-C8081494E7D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6B31DF6-FAEA-426B-813E-4939A3EE3A6A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14</a:t>
            </a:fld>
            <a:endParaRPr lang="nl-NL" altLang="nl-BE" sz="1400"/>
          </a:p>
        </p:txBody>
      </p:sp>
      <p:sp>
        <p:nvSpPr>
          <p:cNvPr id="419842" name="Rectangle 2">
            <a:extLst>
              <a:ext uri="{FF2B5EF4-FFF2-40B4-BE49-F238E27FC236}">
                <a16:creationId xmlns:a16="http://schemas.microsoft.com/office/drawing/2014/main" id="{CF4D137F-697E-5026-D5AC-5E8E4947425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533400"/>
            <a:ext cx="9144000" cy="5638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2.8.2.Pretesten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3600">
                <a:cs typeface="Times New Roman" panose="02020603050405020304" pitchFamily="18" charset="0"/>
              </a:rPr>
              <a:t>Communicatie effect: Herinneringstesten</a:t>
            </a:r>
            <a:r>
              <a:rPr lang="nl-BE" altLang="nl-BE">
                <a:cs typeface="Times New Roman" panose="02020603050405020304" pitchFamily="18" charset="0"/>
              </a:rPr>
              <a:t> 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Vb Portfolio test, Mock magazine</a:t>
            </a:r>
            <a:endParaRPr lang="nl-BE" altLang="nl-BE">
              <a:solidFill>
                <a:schemeClr val="accent2"/>
              </a:solidFill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90000"/>
              </a:lnSpc>
            </a:pPr>
            <a:r>
              <a:rPr lang="nl-BE" altLang="nl-BE" sz="3200">
                <a:cs typeface="Times New Roman" panose="02020603050405020304" pitchFamily="18" charset="0"/>
              </a:rPr>
              <a:t>De mate waarin een nieuwe reclame temidden van bestaande herinnerd wordt </a:t>
            </a:r>
          </a:p>
          <a:p>
            <a:pPr lvl="1" eaLnBrk="1" hangingPunct="1">
              <a:lnSpc>
                <a:spcPct val="90000"/>
              </a:lnSpc>
            </a:pPr>
            <a:r>
              <a:rPr lang="nl-BE" altLang="nl-BE" sz="3200">
                <a:cs typeface="Times New Roman" panose="02020603050405020304" pitchFamily="18" charset="0"/>
              </a:rPr>
              <a:t>Merk, inhoud, ..benoemen</a:t>
            </a:r>
          </a:p>
          <a:p>
            <a:pPr lvl="1" eaLnBrk="1" hangingPunct="1">
              <a:lnSpc>
                <a:spcPct val="90000"/>
              </a:lnSpc>
            </a:pPr>
            <a:r>
              <a:rPr lang="nl-BE" altLang="nl-BE" sz="3200">
                <a:solidFill>
                  <a:schemeClr val="tx2"/>
                </a:solidFill>
                <a:cs typeface="Times New Roman" panose="02020603050405020304" pitchFamily="18" charset="0"/>
              </a:rPr>
              <a:t>Hoe groter de herinnering, hoe groter de aandachtswaarde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nl-BE" altLang="nl-BE" sz="3200" u="sng">
                <a:solidFill>
                  <a:schemeClr val="tx2"/>
                </a:solidFill>
                <a:cs typeface="Times New Roman" panose="02020603050405020304" pitchFamily="18" charset="0"/>
              </a:rPr>
              <a:t>Beperkingen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nl-BE" altLang="nl-BE" sz="3200">
                <a:cs typeface="Times New Roman" panose="02020603050405020304" pitchFamily="18" charset="0"/>
              </a:rPr>
              <a:t>Geheugen van de consument wordt getest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nl-BE" altLang="nl-BE" sz="3200">
                <a:cs typeface="Times New Roman" panose="02020603050405020304" pitchFamily="18" charset="0"/>
              </a:rPr>
              <a:t>Productcategorie betrokkenheid </a:t>
            </a:r>
          </a:p>
          <a:p>
            <a:pPr lvl="1" eaLnBrk="1" hangingPunct="1">
              <a:lnSpc>
                <a:spcPct val="90000"/>
              </a:lnSpc>
              <a:buFontTx/>
              <a:buNone/>
            </a:pPr>
            <a:r>
              <a:rPr lang="nl-BE" altLang="nl-BE" sz="3200">
                <a:cs typeface="Times New Roman" panose="02020603050405020304" pitchFamily="18" charset="0"/>
              </a:rPr>
              <a:t>Korte tijdspanne tussen zien en herinneren</a:t>
            </a:r>
          </a:p>
        </p:txBody>
      </p:sp>
      <p:sp>
        <p:nvSpPr>
          <p:cNvPr id="419843" name="Rectangle 3">
            <a:extLst>
              <a:ext uri="{FF2B5EF4-FFF2-40B4-BE49-F238E27FC236}">
                <a16:creationId xmlns:a16="http://schemas.microsoft.com/office/drawing/2014/main" id="{3689044F-0A44-D383-2A30-768141C54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2BFF84A-9285-293A-AF29-2EB838BD51D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3649"/>
    </mc:Choice>
    <mc:Fallback>
      <p:transition spd="slow" advTm="253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198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98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9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9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9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9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9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19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9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9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19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198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198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198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98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98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198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198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198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198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98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98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419842" grpId="0" build="p" autoUpdateAnimBg="0"/>
      <p:bldP spid="419843" grpId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jdelijke aanduiding voor dianummer 3">
            <a:extLst>
              <a:ext uri="{FF2B5EF4-FFF2-40B4-BE49-F238E27FC236}">
                <a16:creationId xmlns:a16="http://schemas.microsoft.com/office/drawing/2014/main" id="{74CC5BD1-7B36-AAC2-5A87-67DFE2419E1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7559790-3701-4AB2-B4EF-81989130F405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nl-NL" altLang="nl-BE" sz="1400"/>
          </a:p>
        </p:txBody>
      </p:sp>
      <p:sp>
        <p:nvSpPr>
          <p:cNvPr id="423938" name="Rectangle 2">
            <a:extLst>
              <a:ext uri="{FF2B5EF4-FFF2-40B4-BE49-F238E27FC236}">
                <a16:creationId xmlns:a16="http://schemas.microsoft.com/office/drawing/2014/main" id="{F97CF09F-23CC-B1C2-40FF-8FB6201A80F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7620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2.8.2.Pretesten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Communicatie effect:Directe opinietesten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Reclames beoordeeld op bep kenmerken:</a:t>
            </a:r>
          </a:p>
          <a:p>
            <a:pPr lvl="1"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	gevoelens, reclame en merk attitude, interesse, infokwaliteit, aankoopintentie, nieuwigheid,…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score-schaaltechnieken 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Veel gebruikt</a:t>
            </a:r>
          </a:p>
          <a:p>
            <a:pPr eaLnBrk="1" hangingPunct="1">
              <a:buFontTx/>
              <a:buNone/>
            </a:pPr>
            <a:r>
              <a:rPr lang="nl-BE" altLang="nl-BE" sz="2800" u="sng">
                <a:cs typeface="Times New Roman" panose="02020603050405020304" pitchFamily="18" charset="0"/>
              </a:rPr>
              <a:t>Beperkingen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Onnatuurlijke omgeving :te rationeel </a:t>
            </a:r>
            <a:r>
              <a:rPr lang="nl-BE" altLang="nl-BE">
                <a:cs typeface="Times New Roman" panose="02020603050405020304" pitchFamily="18" charset="0"/>
                <a:sym typeface="Wingdings" panose="05000000000000000000" pitchFamily="2" charset="2"/>
              </a:rPr>
              <a:t> realiteit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  <a:sym typeface="Wingdings" panose="05000000000000000000" pitchFamily="2" charset="2"/>
              </a:rPr>
              <a:t>Niet als consument maar als expert =&gt; consumentenjury effect</a:t>
            </a:r>
            <a:endParaRPr lang="nl-BE" altLang="nl-BE">
              <a:cs typeface="Times New Roman" panose="02020603050405020304" pitchFamily="18" charset="0"/>
            </a:endParaRPr>
          </a:p>
          <a:p>
            <a:pPr eaLnBrk="1" hangingPunct="1"/>
            <a:endParaRPr lang="nl-BE" altLang="nl-BE" sz="2800">
              <a:cs typeface="Times New Roman" panose="02020603050405020304" pitchFamily="18" charset="0"/>
            </a:endParaRPr>
          </a:p>
        </p:txBody>
      </p:sp>
      <p:sp>
        <p:nvSpPr>
          <p:cNvPr id="423939" name="Rectangle 3">
            <a:extLst>
              <a:ext uri="{FF2B5EF4-FFF2-40B4-BE49-F238E27FC236}">
                <a16:creationId xmlns:a16="http://schemas.microsoft.com/office/drawing/2014/main" id="{FF9E0F70-2841-FC35-EACF-A9FC030684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C9B5C99-39E9-4A92-5753-446F12A03C8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0760"/>
    </mc:Choice>
    <mc:Fallback>
      <p:transition spd="slow" advTm="210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39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39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23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3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3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3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3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239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3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3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3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23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239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239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239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239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239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239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9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239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239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23938" grpId="0" build="p" autoUpdateAnimBg="0"/>
      <p:bldP spid="423939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jdelijke aanduiding voor dianummer 3">
            <a:extLst>
              <a:ext uri="{FF2B5EF4-FFF2-40B4-BE49-F238E27FC236}">
                <a16:creationId xmlns:a16="http://schemas.microsoft.com/office/drawing/2014/main" id="{A154718A-6B9D-1510-43DC-578019293F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09229AA-045C-41CE-8DFF-A28F4B430118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nl-NL" altLang="nl-BE" sz="1400"/>
          </a:p>
        </p:txBody>
      </p:sp>
      <p:sp>
        <p:nvSpPr>
          <p:cNvPr id="34819" name="Rectangle 2">
            <a:extLst>
              <a:ext uri="{FF2B5EF4-FFF2-40B4-BE49-F238E27FC236}">
                <a16:creationId xmlns:a16="http://schemas.microsoft.com/office/drawing/2014/main" id="{93F6DF71-BA61-B4D5-5848-49ED83627A1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nl-BE" altLang="nl-BE"/>
              <a:t>Direct opinion meting van de attitude tov reclame  (Aad)</a:t>
            </a:r>
          </a:p>
        </p:txBody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FF2626E1-B14C-24AC-405D-3DF7B247CB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nl-BE" altLang="nl-BE"/>
              <a:t>vb</a:t>
            </a:r>
          </a:p>
        </p:txBody>
      </p:sp>
      <p:pic>
        <p:nvPicPr>
          <p:cNvPr id="34821" name="Picture 4">
            <a:extLst>
              <a:ext uri="{FF2B5EF4-FFF2-40B4-BE49-F238E27FC236}">
                <a16:creationId xmlns:a16="http://schemas.microsoft.com/office/drawing/2014/main" id="{B9865C7D-B253-1E88-4529-C34428E047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81" t="33093" r="19421" b="16479"/>
          <a:stretch>
            <a:fillRect/>
          </a:stretch>
        </p:blipFill>
        <p:spPr bwMode="auto">
          <a:xfrm>
            <a:off x="323850" y="2420938"/>
            <a:ext cx="8640763" cy="4322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4822" name="Rectangle 5">
            <a:extLst>
              <a:ext uri="{FF2B5EF4-FFF2-40B4-BE49-F238E27FC236}">
                <a16:creationId xmlns:a16="http://schemas.microsoft.com/office/drawing/2014/main" id="{11D3815D-7617-854F-3114-A79E8781D5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84888" y="841375"/>
            <a:ext cx="1439862" cy="57626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nl-BE" altLang="nl-BE" sz="240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085EB8F-9D29-6B4D-B977-B2CF960840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34"/>
    </mc:Choice>
    <mc:Fallback>
      <p:transition spd="slow" advTm="30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jdelijke aanduiding voor dianummer 3">
            <a:extLst>
              <a:ext uri="{FF2B5EF4-FFF2-40B4-BE49-F238E27FC236}">
                <a16:creationId xmlns:a16="http://schemas.microsoft.com/office/drawing/2014/main" id="{004916CF-3B4D-C625-A399-46E0454EF7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753709F-C677-4DD0-8FC5-D22CAA0D612D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nl-NL" altLang="nl-BE" sz="1400"/>
          </a:p>
        </p:txBody>
      </p:sp>
      <p:sp>
        <p:nvSpPr>
          <p:cNvPr id="425986" name="Rectangle 2">
            <a:extLst>
              <a:ext uri="{FF2B5EF4-FFF2-40B4-BE49-F238E27FC236}">
                <a16:creationId xmlns:a16="http://schemas.microsoft.com/office/drawing/2014/main" id="{D5D6A194-095C-94A8-B0A9-B578B37832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7620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2.8.2.Pretesten</a:t>
            </a:r>
          </a:p>
          <a:p>
            <a:pPr eaLnBrk="1" hangingPunct="1"/>
            <a:r>
              <a:rPr lang="nl-BE" altLang="nl-BE" sz="3600">
                <a:cs typeface="Times New Roman" panose="02020603050405020304" pitchFamily="18" charset="0"/>
              </a:rPr>
              <a:t>Communicatie effect:Directe opinietesten</a:t>
            </a:r>
          </a:p>
          <a:p>
            <a:pPr eaLnBrk="1" hangingPunct="1">
              <a:buFontTx/>
              <a:buNone/>
            </a:pPr>
            <a:r>
              <a:rPr lang="nl-BE" altLang="nl-BE" sz="2800">
                <a:cs typeface="Times New Roman" panose="02020603050405020304" pitchFamily="18" charset="0"/>
              </a:rPr>
              <a:t>Vb Mogelijke vragen </a:t>
            </a:r>
          </a:p>
          <a:p>
            <a:pPr eaLnBrk="1" hangingPunct="1">
              <a:buFontTx/>
              <a:buNone/>
            </a:pPr>
            <a:r>
              <a:rPr lang="nl-BE" altLang="nl-BE" sz="2800">
                <a:cs typeface="Times New Roman" panose="02020603050405020304" pitchFamily="18" charset="0"/>
              </a:rPr>
              <a:t>	Deze reclame: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Spreekt mij aan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Is geloofwaardig	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Trekt aandacht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Past bij het merk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Vertelt mij iets nieuws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Is duidelijk ….</a:t>
            </a:r>
          </a:p>
          <a:p>
            <a:pPr lvl="1" eaLnBrk="1" hangingPunct="1"/>
            <a:endParaRPr lang="nl-BE" altLang="nl-BE">
              <a:cs typeface="Times New Roman" panose="02020603050405020304" pitchFamily="18" charset="0"/>
            </a:endParaRPr>
          </a:p>
          <a:p>
            <a:pPr eaLnBrk="1" hangingPunct="1">
              <a:buFontTx/>
              <a:buNone/>
            </a:pPr>
            <a:endParaRPr lang="nl-BE" altLang="nl-BE" sz="2800">
              <a:cs typeface="Times New Roman" panose="02020603050405020304" pitchFamily="18" charset="0"/>
            </a:endParaRPr>
          </a:p>
          <a:p>
            <a:pPr lvl="1" eaLnBrk="1" hangingPunct="1">
              <a:buFontTx/>
              <a:buNone/>
            </a:pPr>
            <a:endParaRPr lang="nl-BE" altLang="nl-BE" sz="2400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 sz="2400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 sz="2400">
              <a:cs typeface="Times New Roman" panose="02020603050405020304" pitchFamily="18" charset="0"/>
            </a:endParaRPr>
          </a:p>
          <a:p>
            <a:pPr eaLnBrk="1" hangingPunct="1"/>
            <a:endParaRPr lang="nl-BE" altLang="nl-BE" sz="2800">
              <a:cs typeface="Times New Roman" panose="02020603050405020304" pitchFamily="18" charset="0"/>
            </a:endParaRPr>
          </a:p>
        </p:txBody>
      </p:sp>
      <p:sp>
        <p:nvSpPr>
          <p:cNvPr id="425987" name="Rectangle 3">
            <a:extLst>
              <a:ext uri="{FF2B5EF4-FFF2-40B4-BE49-F238E27FC236}">
                <a16:creationId xmlns:a16="http://schemas.microsoft.com/office/drawing/2014/main" id="{97E3E180-71FF-6083-915C-538D264455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D179577-F0E9-3B6A-33A7-2115E8EF799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915"/>
    </mc:Choice>
    <mc:Fallback>
      <p:transition spd="slow" advTm="19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59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59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25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5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9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59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59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9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59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59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9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59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259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9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259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259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9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259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259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25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25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9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259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259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9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259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259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9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259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259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25986" grpId="0" build="p" autoUpdateAnimBg="0"/>
      <p:bldP spid="425987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jdelijke aanduiding voor dianummer 3">
            <a:extLst>
              <a:ext uri="{FF2B5EF4-FFF2-40B4-BE49-F238E27FC236}">
                <a16:creationId xmlns:a16="http://schemas.microsoft.com/office/drawing/2014/main" id="{FA55A87E-C563-19A0-253F-E359DD6204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D23C91F-168C-4EB7-84D3-371A17B8D576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nl-NL" altLang="nl-BE" sz="1400"/>
          </a:p>
        </p:txBody>
      </p:sp>
      <p:sp>
        <p:nvSpPr>
          <p:cNvPr id="428034" name="Rectangle 2">
            <a:extLst>
              <a:ext uri="{FF2B5EF4-FFF2-40B4-BE49-F238E27FC236}">
                <a16:creationId xmlns:a16="http://schemas.microsoft.com/office/drawing/2014/main" id="{3529E96F-3AB2-8D20-F189-8026EF1FEA5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7620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2.8.2.Pretesten</a:t>
            </a:r>
          </a:p>
          <a:p>
            <a:pPr eaLnBrk="1" hangingPunct="1"/>
            <a:r>
              <a:rPr lang="nl-BE" altLang="nl-BE" sz="3600">
                <a:cs typeface="Times New Roman" panose="02020603050405020304" pitchFamily="18" charset="0"/>
              </a:rPr>
              <a:t>Gedragseffecten : Trailer test 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2 groepen: test &amp; controlegroep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Testgroep: reclame zien + bons als beloning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Controlegroep: enkel  vragen + bons</a:t>
            </a:r>
          </a:p>
          <a:p>
            <a:pPr lvl="1" eaLnBrk="1" hangingPunct="1">
              <a:buFontTx/>
              <a:buNone/>
            </a:pPr>
            <a:r>
              <a:rPr lang="nl-BE" altLang="nl-BE" sz="3200">
                <a:cs typeface="Times New Roman" panose="02020603050405020304" pitchFamily="18" charset="0"/>
              </a:rPr>
              <a:t>=&gt; redemptievergelijking tussen de 2 groepen</a:t>
            </a:r>
          </a:p>
          <a:p>
            <a:pPr eaLnBrk="1" hangingPunct="1">
              <a:buFontTx/>
              <a:buNone/>
            </a:pPr>
            <a:r>
              <a:rPr lang="nl-BE" altLang="nl-BE" u="sng">
                <a:cs typeface="Times New Roman" panose="02020603050405020304" pitchFamily="18" charset="0"/>
              </a:rPr>
              <a:t>Beperking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Consument weet dat hij getest wordt</a:t>
            </a:r>
          </a:p>
          <a:p>
            <a:pPr lvl="1" eaLnBrk="1" hangingPunct="1"/>
            <a:endParaRPr lang="nl-BE" altLang="nl-BE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>
              <a:cs typeface="Times New Roman" panose="02020603050405020304" pitchFamily="18" charset="0"/>
            </a:endParaRPr>
          </a:p>
        </p:txBody>
      </p:sp>
      <p:sp>
        <p:nvSpPr>
          <p:cNvPr id="428035" name="Rectangle 3">
            <a:extLst>
              <a:ext uri="{FF2B5EF4-FFF2-40B4-BE49-F238E27FC236}">
                <a16:creationId xmlns:a16="http://schemas.microsoft.com/office/drawing/2014/main" id="{2453B0B5-45B8-D7E8-8306-5AA990812F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94697B8-FEB7-CDEB-8F01-5E26B4AD754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3495"/>
    </mc:Choice>
    <mc:Fallback>
      <p:transition spd="slow" advTm="143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28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28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28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28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0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80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80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0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280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280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0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80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80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0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80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280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28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28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0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280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280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0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280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280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28034" grpId="0" build="p" autoUpdateAnimBg="0"/>
      <p:bldP spid="428035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Tijdelijke aanduiding voor dianummer 3">
            <a:extLst>
              <a:ext uri="{FF2B5EF4-FFF2-40B4-BE49-F238E27FC236}">
                <a16:creationId xmlns:a16="http://schemas.microsoft.com/office/drawing/2014/main" id="{6493B2B9-C417-D302-96FC-265E1B79DDD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EABF4FC-804A-440A-B09A-F35337B220CD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nl-NL" altLang="nl-BE" sz="1400"/>
          </a:p>
        </p:txBody>
      </p:sp>
      <p:sp>
        <p:nvSpPr>
          <p:cNvPr id="430082" name="Rectangle 2">
            <a:extLst>
              <a:ext uri="{FF2B5EF4-FFF2-40B4-BE49-F238E27FC236}">
                <a16:creationId xmlns:a16="http://schemas.microsoft.com/office/drawing/2014/main" id="{05FBAB96-21C4-91AC-EB08-DD989F43D6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7620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2.8.2.Pretesten</a:t>
            </a:r>
          </a:p>
          <a:p>
            <a:pPr eaLnBrk="1" hangingPunct="1"/>
            <a:r>
              <a:rPr lang="nl-BE" altLang="nl-BE" sz="3600">
                <a:cs typeface="Times New Roman" panose="02020603050405020304" pitchFamily="18" charset="0"/>
              </a:rPr>
              <a:t>Gedragseffecten:Split scan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Split kabel: verschillende groepen worden aan verschillende campagnes blootgesteld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Scan: winkelkaart 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Variabelen kunnen worden gemanipuleerd: frekwentie, verschillende campagnes, …</a:t>
            </a:r>
          </a:p>
          <a:p>
            <a:pPr lvl="1" eaLnBrk="1" hangingPunct="1"/>
            <a:endParaRPr lang="nl-BE" altLang="nl-BE" sz="3200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 sz="3200">
              <a:cs typeface="Times New Roman" panose="02020603050405020304" pitchFamily="18" charset="0"/>
            </a:endParaRPr>
          </a:p>
        </p:txBody>
      </p:sp>
      <p:sp>
        <p:nvSpPr>
          <p:cNvPr id="430083" name="Rectangle 3">
            <a:extLst>
              <a:ext uri="{FF2B5EF4-FFF2-40B4-BE49-F238E27FC236}">
                <a16:creationId xmlns:a16="http://schemas.microsoft.com/office/drawing/2014/main" id="{7C8581BA-B74A-AB6D-0239-3ECCD7A179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1CF41B0-A886-696F-0582-B23D0DAF8CB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948"/>
    </mc:Choice>
    <mc:Fallback>
      <p:transition spd="slow" advTm="72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0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0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30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30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300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00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300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300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300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300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0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00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00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30082" grpId="0" build="p" autoUpdateAnimBg="0"/>
      <p:bldP spid="430083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jdelijke aanduiding voor dianummer 3">
            <a:extLst>
              <a:ext uri="{FF2B5EF4-FFF2-40B4-BE49-F238E27FC236}">
                <a16:creationId xmlns:a16="http://schemas.microsoft.com/office/drawing/2014/main" id="{B56D35D7-0A88-A341-A5FD-0D3B4336690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87FFD11-A007-4219-B6DB-DF9126365DEF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nl-NL" altLang="nl-BE" sz="1400"/>
          </a:p>
        </p:txBody>
      </p:sp>
      <p:sp>
        <p:nvSpPr>
          <p:cNvPr id="243714" name="Rectangle 2">
            <a:extLst>
              <a:ext uri="{FF2B5EF4-FFF2-40B4-BE49-F238E27FC236}">
                <a16:creationId xmlns:a16="http://schemas.microsoft.com/office/drawing/2014/main" id="{705D32AC-C6AD-12EA-2C39-8CB25D89EE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1219200"/>
            <a:ext cx="8763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2.8.1.Waarom reclameonderzoek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2.8.2. Pretesten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2.8.3. Posttesten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2.8.4. Resultaatmeting</a:t>
            </a:r>
          </a:p>
          <a:p>
            <a:pPr eaLnBrk="1" hangingPunct="1">
              <a:buFontTx/>
              <a:buNone/>
            </a:pPr>
            <a:endParaRPr lang="nl-BE" altLang="nl-BE">
              <a:cs typeface="Times New Roman" panose="02020603050405020304" pitchFamily="18" charset="0"/>
            </a:endParaRP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  <a:hlinkClick r:id="rId6"/>
              </a:rPr>
              <a:t>Effi winners</a:t>
            </a:r>
            <a:r>
              <a:rPr lang="nl-BE" altLang="nl-BE">
                <a:cs typeface="Times New Roman" panose="02020603050405020304" pitchFamily="18" charset="0"/>
              </a:rPr>
              <a:t>	</a:t>
            </a:r>
            <a:r>
              <a:rPr lang="nl-BE" altLang="nl-BE" i="1">
                <a:cs typeface="Times New Roman" panose="02020603050405020304" pitchFamily="18" charset="0"/>
              </a:rPr>
              <a:t> </a:t>
            </a:r>
            <a:endParaRPr lang="nl-NL" altLang="nl-BE">
              <a:cs typeface="Times New Roman" panose="02020603050405020304" pitchFamily="18" charset="0"/>
            </a:endParaRPr>
          </a:p>
        </p:txBody>
      </p:sp>
      <p:sp>
        <p:nvSpPr>
          <p:cNvPr id="6148" name="Text Box 3">
            <a:extLst>
              <a:ext uri="{FF2B5EF4-FFF2-40B4-BE49-F238E27FC236}">
                <a16:creationId xmlns:a16="http://schemas.microsoft.com/office/drawing/2014/main" id="{AA4D0EB6-B71D-5C08-4E76-323D7ED84A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28194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nl-BE" sz="2400"/>
          </a:p>
        </p:txBody>
      </p:sp>
      <p:sp>
        <p:nvSpPr>
          <p:cNvPr id="6149" name="Text Box 7">
            <a:extLst>
              <a:ext uri="{FF2B5EF4-FFF2-40B4-BE49-F238E27FC236}">
                <a16:creationId xmlns:a16="http://schemas.microsoft.com/office/drawing/2014/main" id="{916E0C05-9D52-AC0A-4882-894CD43530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08625" y="4953000"/>
            <a:ext cx="165417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nl-BE" sz="2400"/>
          </a:p>
        </p:txBody>
      </p:sp>
      <p:sp>
        <p:nvSpPr>
          <p:cNvPr id="243720" name="Rectangle 8">
            <a:extLst>
              <a:ext uri="{FF2B5EF4-FFF2-40B4-BE49-F238E27FC236}">
                <a16:creationId xmlns:a16="http://schemas.microsoft.com/office/drawing/2014/main" id="{6532D286-4FA1-21B3-6371-BFE2F1230A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21" name="Audio 20">
            <a:hlinkClick r:id="" action="ppaction://media"/>
            <a:extLst>
              <a:ext uri="{FF2B5EF4-FFF2-40B4-BE49-F238E27FC236}">
                <a16:creationId xmlns:a16="http://schemas.microsoft.com/office/drawing/2014/main" id="{EB719EE8-B0CA-0393-8434-82674B7477F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961"/>
    </mc:Choice>
    <mc:Fallback>
      <p:transition spd="slow" advTm="174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3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37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3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37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6000"/>
                            </p:stCondLst>
                            <p:childTnLst>
                              <p:par>
                                <p:cTn id="19" presetID="2" presetClass="entr" presetSubtype="8" fill="hold" nodeType="after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37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37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31500"/>
                            </p:stCondLst>
                            <p:childTnLst>
                              <p:par>
                                <p:cTn id="24" presetID="2" presetClass="entr" presetSubtype="8" fill="hold" nodeType="after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37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37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4700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437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37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625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15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7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37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37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  <p:bldLst>
      <p:bldP spid="243714" grpId="0" build="p" autoUpdateAnimBg="0" advAuto="15000"/>
      <p:bldP spid="243720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ijdelijke aanduiding voor dianummer 3">
            <a:extLst>
              <a:ext uri="{FF2B5EF4-FFF2-40B4-BE49-F238E27FC236}">
                <a16:creationId xmlns:a16="http://schemas.microsoft.com/office/drawing/2014/main" id="{612848F1-71A8-24D6-7D0C-A9E2F21F455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D321038-A5F5-4989-A618-222DD9DF7CA4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nl-NL" altLang="nl-BE" sz="1400"/>
          </a:p>
        </p:txBody>
      </p:sp>
      <p:sp>
        <p:nvSpPr>
          <p:cNvPr id="432130" name="Rectangle 2">
            <a:extLst>
              <a:ext uri="{FF2B5EF4-FFF2-40B4-BE49-F238E27FC236}">
                <a16:creationId xmlns:a16="http://schemas.microsoft.com/office/drawing/2014/main" id="{DD613AFF-64DE-599A-5958-E35B11E84E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7620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2.8.2.Pretesten</a:t>
            </a:r>
          </a:p>
          <a:p>
            <a:pPr eaLnBrk="1" hangingPunct="1">
              <a:buFontTx/>
              <a:buNone/>
            </a:pPr>
            <a:r>
              <a:rPr lang="nl-BE" altLang="nl-BE" u="sng">
                <a:cs typeface="Times New Roman" panose="02020603050405020304" pitchFamily="18" charset="0"/>
              </a:rPr>
              <a:t>Algemene beperkingen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beste uit selectie </a:t>
            </a:r>
            <a:r>
              <a:rPr lang="nl-BE" altLang="nl-BE">
                <a:cs typeface="Times New Roman" panose="02020603050405020304" pitchFamily="18" charset="0"/>
                <a:sym typeface="Wingdings" panose="05000000000000000000" pitchFamily="2" charset="2"/>
              </a:rPr>
              <a:t> best mogelijke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  <a:sym typeface="Wingdings" panose="05000000000000000000" pitchFamily="2" charset="2"/>
              </a:rPr>
              <a:t>experimentele  natuurlijke omgeving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  <a:sym typeface="Wingdings" panose="05000000000000000000" pitchFamily="2" charset="2"/>
              </a:rPr>
              <a:t>Quid andere externe factoren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  <a:sym typeface="Wingdings" panose="05000000000000000000" pitchFamily="2" charset="2"/>
              </a:rPr>
              <a:t>Timing 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  <a:sym typeface="Wingdings" panose="05000000000000000000" pitchFamily="2" charset="2"/>
              </a:rPr>
              <a:t>Herhalingseffect niet gemeten (uitz. Split scan)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Consumentenjury effect</a:t>
            </a:r>
          </a:p>
          <a:p>
            <a:pPr eaLnBrk="1" hangingPunct="1">
              <a:buFontTx/>
              <a:buNone/>
            </a:pPr>
            <a:endParaRPr lang="nl-BE" altLang="nl-BE">
              <a:cs typeface="Times New Roman" panose="02020603050405020304" pitchFamily="18" charset="0"/>
            </a:endParaRPr>
          </a:p>
        </p:txBody>
      </p:sp>
      <p:sp>
        <p:nvSpPr>
          <p:cNvPr id="432131" name="Rectangle 3">
            <a:extLst>
              <a:ext uri="{FF2B5EF4-FFF2-40B4-BE49-F238E27FC236}">
                <a16:creationId xmlns:a16="http://schemas.microsoft.com/office/drawing/2014/main" id="{F674C049-7593-AA31-ADB4-81F92A327B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86C900F-A778-4A5D-2F1F-FF283A0BB80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986"/>
    </mc:Choice>
    <mc:Fallback>
      <p:transition spd="slow" advTm="185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2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2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32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321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321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21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321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321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21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21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321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21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21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21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321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321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321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321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32130" grpId="0" build="p" autoUpdateAnimBg="0"/>
      <p:bldP spid="432131" grpId="0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Tijdelijke aanduiding voor dianummer 3">
            <a:extLst>
              <a:ext uri="{FF2B5EF4-FFF2-40B4-BE49-F238E27FC236}">
                <a16:creationId xmlns:a16="http://schemas.microsoft.com/office/drawing/2014/main" id="{45A91164-3212-6A67-B60E-AB67694259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8E7D4EB-4874-44CD-A8A2-F13CC10687F6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21</a:t>
            </a:fld>
            <a:endParaRPr lang="nl-NL" altLang="nl-BE" sz="1400"/>
          </a:p>
        </p:txBody>
      </p:sp>
      <p:sp>
        <p:nvSpPr>
          <p:cNvPr id="434178" name="Rectangle 2">
            <a:extLst>
              <a:ext uri="{FF2B5EF4-FFF2-40B4-BE49-F238E27FC236}">
                <a16:creationId xmlns:a16="http://schemas.microsoft.com/office/drawing/2014/main" id="{DEB8D1EA-2EC7-A117-B920-9F84CE2DB8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762000"/>
            <a:ext cx="9144000" cy="5638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sz="4000">
                <a:cs typeface="Times New Roman" panose="02020603050405020304" pitchFamily="18" charset="0"/>
              </a:rPr>
              <a:t>2.8.3.Posttesten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3600">
                <a:cs typeface="Times New Roman" panose="02020603050405020304" pitchFamily="18" charset="0"/>
              </a:rPr>
              <a:t>Effectiviteit van 1 reclame uiting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3600">
                <a:cs typeface="Times New Roman" panose="02020603050405020304" pitchFamily="18" charset="0"/>
              </a:rPr>
              <a:t>Belang premeting en/of standaard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3 types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3600">
                <a:cs typeface="Times New Roman" panose="02020603050405020304" pitchFamily="18" charset="0"/>
              </a:rPr>
              <a:t>Blootstelling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3600">
                <a:cs typeface="Times New Roman" panose="02020603050405020304" pitchFamily="18" charset="0"/>
              </a:rPr>
              <a:t>Communicatie effect  </a:t>
            </a:r>
          </a:p>
          <a:p>
            <a:pPr lvl="1" eaLnBrk="1" hangingPunct="1">
              <a:lnSpc>
                <a:spcPct val="90000"/>
              </a:lnSpc>
            </a:pPr>
            <a:r>
              <a:rPr lang="nl-BE" altLang="nl-BE" sz="3200">
                <a:cs typeface="Times New Roman" panose="02020603050405020304" pitchFamily="18" charset="0"/>
              </a:rPr>
              <a:t>herinnering</a:t>
            </a:r>
          </a:p>
          <a:p>
            <a:pPr lvl="1" eaLnBrk="1" hangingPunct="1">
              <a:lnSpc>
                <a:spcPct val="90000"/>
              </a:lnSpc>
            </a:pPr>
            <a:r>
              <a:rPr lang="nl-BE" altLang="nl-BE" sz="3200">
                <a:cs typeface="Times New Roman" panose="02020603050405020304" pitchFamily="18" charset="0"/>
              </a:rPr>
              <a:t>herkenning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3600">
                <a:cs typeface="Times New Roman" panose="02020603050405020304" pitchFamily="18" charset="0"/>
              </a:rPr>
              <a:t>Gedrag</a:t>
            </a:r>
          </a:p>
        </p:txBody>
      </p:sp>
      <p:sp>
        <p:nvSpPr>
          <p:cNvPr id="434179" name="Rectangle 3">
            <a:extLst>
              <a:ext uri="{FF2B5EF4-FFF2-40B4-BE49-F238E27FC236}">
                <a16:creationId xmlns:a16="http://schemas.microsoft.com/office/drawing/2014/main" id="{F152AEC3-9982-1F78-5540-0428CB406D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8D69245-D125-B9CD-8FCE-2D809AF3CB6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674"/>
    </mc:Choice>
    <mc:Fallback>
      <p:transition spd="slow" advTm="119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4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4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34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34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341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41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341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341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41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41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341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341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41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41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341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341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2000"/>
                                        <p:tgtEl>
                                          <p:spTgt spid="4341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1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4341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34178" grpId="0" build="p" autoUpdateAnimBg="0"/>
      <p:bldP spid="434179" grpId="0" autoUpdateAnimBg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Tijdelijke aanduiding voor dianummer 3">
            <a:extLst>
              <a:ext uri="{FF2B5EF4-FFF2-40B4-BE49-F238E27FC236}">
                <a16:creationId xmlns:a16="http://schemas.microsoft.com/office/drawing/2014/main" id="{F421C057-8751-EED3-A15D-13563105E6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AA56845-BB0B-49C2-9A78-4E946A03AFC3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22</a:t>
            </a:fld>
            <a:endParaRPr lang="nl-NL" altLang="nl-BE" sz="1400"/>
          </a:p>
        </p:txBody>
      </p:sp>
      <p:sp>
        <p:nvSpPr>
          <p:cNvPr id="438274" name="Rectangle 2">
            <a:extLst>
              <a:ext uri="{FF2B5EF4-FFF2-40B4-BE49-F238E27FC236}">
                <a16:creationId xmlns:a16="http://schemas.microsoft.com/office/drawing/2014/main" id="{CC52C6DE-ADE0-126A-BB25-4C5F111FF60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800" y="685800"/>
            <a:ext cx="8839200" cy="5638800"/>
          </a:xfrm>
        </p:spPr>
        <p:txBody>
          <a:bodyPr/>
          <a:lstStyle/>
          <a:p>
            <a:pPr eaLnBrk="1" hangingPunct="1">
              <a:buFontTx/>
              <a:buNone/>
              <a:defRPr/>
            </a:pPr>
            <a:r>
              <a:rPr lang="nl-BE" altLang="nl-BE" sz="3600" dirty="0">
                <a:cs typeface="Times New Roman" panose="02020603050405020304" pitchFamily="18" charset="0"/>
              </a:rPr>
              <a:t>2.8.3.Posttesten : Blootstelling</a:t>
            </a:r>
          </a:p>
          <a:p>
            <a:pPr eaLnBrk="1" hangingPunct="1">
              <a:defRPr/>
            </a:pPr>
            <a:endParaRPr lang="nl-BE" altLang="nl-BE" dirty="0"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r>
              <a:rPr lang="nl-BE" altLang="nl-BE" dirty="0">
                <a:cs typeface="Times New Roman" panose="02020603050405020304" pitchFamily="18" charset="0"/>
              </a:rPr>
              <a:t>Heeft de reclame uiting </a:t>
            </a:r>
          </a:p>
          <a:p>
            <a:pPr marL="0" indent="0" eaLnBrk="1" hangingPunct="1">
              <a:buFontTx/>
              <a:buNone/>
              <a:defRPr/>
            </a:pPr>
            <a:r>
              <a:rPr lang="nl-BE" altLang="nl-BE" dirty="0">
                <a:cs typeface="Times New Roman" panose="02020603050405020304" pitchFamily="18" charset="0"/>
              </a:rPr>
              <a:t>      (1 advertentie, 1 Tv spot,..) </a:t>
            </a:r>
          </a:p>
          <a:p>
            <a:pPr marL="0" indent="0" eaLnBrk="1" hangingPunct="1">
              <a:buFontTx/>
              <a:buNone/>
              <a:defRPr/>
            </a:pPr>
            <a:r>
              <a:rPr lang="nl-BE" altLang="nl-BE" dirty="0">
                <a:cs typeface="Times New Roman" panose="02020603050405020304" pitchFamily="18" charset="0"/>
              </a:rPr>
              <a:t>      de beoogde  OTS, netto dekking…… bereikt</a:t>
            </a:r>
          </a:p>
        </p:txBody>
      </p:sp>
      <p:sp>
        <p:nvSpPr>
          <p:cNvPr id="438275" name="Rectangle 3">
            <a:extLst>
              <a:ext uri="{FF2B5EF4-FFF2-40B4-BE49-F238E27FC236}">
                <a16:creationId xmlns:a16="http://schemas.microsoft.com/office/drawing/2014/main" id="{175A12F1-0D36-65E5-07A1-1D599302BD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0BDAD23-7088-2085-B7FE-A8B078961B8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642"/>
    </mc:Choice>
    <mc:Fallback>
      <p:transition spd="slow" advTm="27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8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82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38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382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382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82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382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382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2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382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382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38274" grpId="0" build="p" autoUpdateAnimBg="0"/>
      <p:bldP spid="438275" grpId="0" autoUpdateAnimBg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Tijdelijke aanduiding voor dianummer 3">
            <a:extLst>
              <a:ext uri="{FF2B5EF4-FFF2-40B4-BE49-F238E27FC236}">
                <a16:creationId xmlns:a16="http://schemas.microsoft.com/office/drawing/2014/main" id="{51A689BB-FFAA-2FD9-A9D1-7AEF0F26F3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F83EF07-7934-4C42-B487-D0E348156E3A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23</a:t>
            </a:fld>
            <a:endParaRPr lang="nl-NL" altLang="nl-BE" sz="1400"/>
          </a:p>
        </p:txBody>
      </p:sp>
      <p:sp>
        <p:nvSpPr>
          <p:cNvPr id="440322" name="Rectangle 2">
            <a:extLst>
              <a:ext uri="{FF2B5EF4-FFF2-40B4-BE49-F238E27FC236}">
                <a16:creationId xmlns:a16="http://schemas.microsoft.com/office/drawing/2014/main" id="{25DEA91D-7D21-A914-2A1B-C8286F816E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800" y="685800"/>
            <a:ext cx="88392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2.8.3.Posttesten :Communicatie effect  </a:t>
            </a:r>
          </a:p>
          <a:p>
            <a:pPr eaLnBrk="1" hangingPunct="1"/>
            <a:r>
              <a:rPr lang="nl-BE" altLang="nl-BE" sz="3600">
                <a:cs typeface="Times New Roman" panose="02020603050405020304" pitchFamily="18" charset="0"/>
              </a:rPr>
              <a:t>Herkenning: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Consument geeft aan welke reclames hij herkent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Achterliggende veronderstelling: een reclame is pas effectief als hij opgemerkt wordt</a:t>
            </a:r>
          </a:p>
          <a:p>
            <a:pPr lvl="1" eaLnBrk="1" hangingPunct="1">
              <a:buFontTx/>
              <a:buNone/>
            </a:pPr>
            <a:endParaRPr lang="nl-BE" altLang="nl-BE" sz="3200">
              <a:solidFill>
                <a:schemeClr val="accent2"/>
              </a:solidFill>
              <a:cs typeface="Times New Roman" panose="02020603050405020304" pitchFamily="18" charset="0"/>
            </a:endParaRPr>
          </a:p>
        </p:txBody>
      </p:sp>
      <p:sp>
        <p:nvSpPr>
          <p:cNvPr id="440323" name="Rectangle 3">
            <a:extLst>
              <a:ext uri="{FF2B5EF4-FFF2-40B4-BE49-F238E27FC236}">
                <a16:creationId xmlns:a16="http://schemas.microsoft.com/office/drawing/2014/main" id="{127B0687-BE62-D281-E9A2-D65DF6CF1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0BAFDC7-9C38-99CC-B18C-EC967C92478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350"/>
    </mc:Choice>
    <mc:Fallback>
      <p:transition spd="slow" advTm="40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0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0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40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40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403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403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403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403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403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403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40322" grpId="0" build="p" autoUpdateAnimBg="0"/>
      <p:bldP spid="440323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Tijdelijke aanduiding voor dianummer 3">
            <a:extLst>
              <a:ext uri="{FF2B5EF4-FFF2-40B4-BE49-F238E27FC236}">
                <a16:creationId xmlns:a16="http://schemas.microsoft.com/office/drawing/2014/main" id="{E2BB8182-D8B7-7ABF-3CBD-C01847BF250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A1BADDE-03FB-4AA0-91AA-DA1B340E3A21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24</a:t>
            </a:fld>
            <a:endParaRPr lang="nl-NL" altLang="nl-BE" sz="1400"/>
          </a:p>
        </p:txBody>
      </p:sp>
      <p:sp>
        <p:nvSpPr>
          <p:cNvPr id="483330" name="Rectangle 2">
            <a:extLst>
              <a:ext uri="{FF2B5EF4-FFF2-40B4-BE49-F238E27FC236}">
                <a16:creationId xmlns:a16="http://schemas.microsoft.com/office/drawing/2014/main" id="{6A54698B-2E01-8C0B-B666-A3AC2F99B8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52400" y="838200"/>
            <a:ext cx="8839200" cy="5638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dirty="0">
                <a:cs typeface="Times New Roman" panose="02020603050405020304" pitchFamily="18" charset="0"/>
              </a:rPr>
              <a:t>2.8.3.Posttesten :Communicatie effect  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dirty="0">
                <a:cs typeface="Times New Roman" panose="02020603050405020304" pitchFamily="18" charset="0"/>
              </a:rPr>
              <a:t>Herkenning:</a:t>
            </a:r>
          </a:p>
          <a:p>
            <a:pPr eaLnBrk="1" hangingPunct="1">
              <a:lnSpc>
                <a:spcPct val="90000"/>
              </a:lnSpc>
              <a:buFontTx/>
              <a:buAutoNum type="arabicPeriod"/>
            </a:pPr>
            <a:r>
              <a:rPr lang="nl-BE" altLang="nl-BE" sz="2800" u="sng" dirty="0" err="1">
                <a:solidFill>
                  <a:schemeClr val="tx2"/>
                </a:solidFill>
                <a:cs typeface="Times New Roman" panose="02020603050405020304" pitchFamily="18" charset="0"/>
              </a:rPr>
              <a:t>Starch</a:t>
            </a:r>
            <a:r>
              <a:rPr lang="nl-BE" altLang="nl-BE" sz="2800" u="sng" dirty="0">
                <a:solidFill>
                  <a:schemeClr val="tx2"/>
                </a:solidFill>
                <a:cs typeface="Times New Roman" panose="02020603050405020304" pitchFamily="18" charset="0"/>
              </a:rPr>
              <a:t> test : </a:t>
            </a:r>
            <a:r>
              <a:rPr lang="nl-BE" altLang="nl-BE" sz="2800" dirty="0">
                <a:solidFill>
                  <a:schemeClr val="tx2"/>
                </a:solidFill>
                <a:cs typeface="Times New Roman" panose="02020603050405020304" pitchFamily="18" charset="0"/>
              </a:rPr>
              <a:t>print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sz="2800" dirty="0">
                <a:solidFill>
                  <a:schemeClr val="tx2"/>
                </a:solidFill>
                <a:cs typeface="Times New Roman" panose="02020603050405020304" pitchFamily="18" charset="0"/>
              </a:rPr>
              <a:t>Lezers geïnterviewd (bepaald </a:t>
            </a:r>
            <a:r>
              <a:rPr lang="nl-BE" altLang="nl-BE" sz="2800" dirty="0" err="1">
                <a:solidFill>
                  <a:schemeClr val="tx2"/>
                </a:solidFill>
                <a:cs typeface="Times New Roman" panose="02020603050405020304" pitchFamily="18" charset="0"/>
              </a:rPr>
              <a:t>magazinenr</a:t>
            </a:r>
            <a:r>
              <a:rPr lang="nl-BE" altLang="nl-BE" sz="2800" dirty="0">
                <a:solidFill>
                  <a:schemeClr val="tx2"/>
                </a:solidFill>
                <a:cs typeface="Times New Roman" panose="02020603050405020304" pitchFamily="18" charset="0"/>
              </a:rPr>
              <a:t>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sz="2800" dirty="0">
                <a:solidFill>
                  <a:schemeClr val="tx2"/>
                </a:solidFill>
                <a:cs typeface="Times New Roman" panose="02020603050405020304" pitchFamily="18" charset="0"/>
              </a:rPr>
              <a:t>3 scores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2800" i="1" dirty="0" err="1">
                <a:solidFill>
                  <a:schemeClr val="accent2"/>
                </a:solidFill>
                <a:cs typeface="Times New Roman" panose="02020603050405020304" pitchFamily="18" charset="0"/>
              </a:rPr>
              <a:t>Noted</a:t>
            </a:r>
            <a:r>
              <a:rPr lang="nl-BE" altLang="nl-BE" sz="2800" i="1" dirty="0">
                <a:solidFill>
                  <a:schemeClr val="accent2"/>
                </a:solidFill>
                <a:cs typeface="Times New Roman" panose="02020603050405020304" pitchFamily="18" charset="0"/>
              </a:rPr>
              <a:t> :</a:t>
            </a:r>
            <a:r>
              <a:rPr lang="nl-BE" altLang="nl-BE" sz="2800" dirty="0">
                <a:solidFill>
                  <a:schemeClr val="tx2"/>
                </a:solidFill>
                <a:cs typeface="Times New Roman" panose="02020603050405020304" pitchFamily="18" charset="0"/>
              </a:rPr>
              <a:t> advertentie gezien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2800" i="1" dirty="0" err="1">
                <a:solidFill>
                  <a:schemeClr val="accent2"/>
                </a:solidFill>
                <a:cs typeface="Times New Roman" panose="02020603050405020304" pitchFamily="18" charset="0"/>
              </a:rPr>
              <a:t>Seen</a:t>
            </a:r>
            <a:r>
              <a:rPr lang="nl-BE" altLang="nl-BE" sz="2800" i="1" dirty="0">
                <a:solidFill>
                  <a:schemeClr val="accent2"/>
                </a:solidFill>
                <a:cs typeface="Times New Roman" panose="02020603050405020304" pitchFamily="18" charset="0"/>
              </a:rPr>
              <a:t>/</a:t>
            </a:r>
            <a:r>
              <a:rPr lang="nl-BE" altLang="nl-BE" sz="2800" i="1" dirty="0" err="1">
                <a:solidFill>
                  <a:schemeClr val="accent2"/>
                </a:solidFill>
                <a:cs typeface="Times New Roman" panose="02020603050405020304" pitchFamily="18" charset="0"/>
              </a:rPr>
              <a:t>associated</a:t>
            </a:r>
            <a:r>
              <a:rPr lang="nl-BE" altLang="nl-BE" sz="2800" dirty="0">
                <a:solidFill>
                  <a:schemeClr val="accent2"/>
                </a:solidFill>
                <a:cs typeface="Times New Roman" panose="02020603050405020304" pitchFamily="18" charset="0"/>
              </a:rPr>
              <a:t>:</a:t>
            </a:r>
            <a:r>
              <a:rPr lang="nl-BE" altLang="nl-BE" sz="2800" dirty="0">
                <a:solidFill>
                  <a:schemeClr val="tx2"/>
                </a:solidFill>
                <a:cs typeface="Times New Roman" panose="02020603050405020304" pitchFamily="18" charset="0"/>
              </a:rPr>
              <a:t> product naam en merk gelezen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2800" i="1" dirty="0">
                <a:solidFill>
                  <a:schemeClr val="accent2"/>
                </a:solidFill>
                <a:cs typeface="Times New Roman" panose="02020603050405020304" pitchFamily="18" charset="0"/>
              </a:rPr>
              <a:t>Read most</a:t>
            </a:r>
            <a:r>
              <a:rPr lang="nl-BE" altLang="nl-BE" sz="2800" dirty="0">
                <a:solidFill>
                  <a:schemeClr val="tx2"/>
                </a:solidFill>
                <a:cs typeface="Times New Roman" panose="02020603050405020304" pitchFamily="18" charset="0"/>
              </a:rPr>
              <a:t> : min 50% advertentie gelezen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sz="2800" dirty="0">
                <a:cs typeface="Times New Roman" panose="02020603050405020304" pitchFamily="18" charset="0"/>
              </a:rPr>
              <a:t>=&gt; Foto’s &amp; product in </a:t>
            </a:r>
            <a:r>
              <a:rPr lang="nl-BE" altLang="nl-BE" sz="2800" dirty="0" err="1">
                <a:cs typeface="Times New Roman" panose="02020603050405020304" pitchFamily="18" charset="0"/>
              </a:rPr>
              <a:t>use</a:t>
            </a:r>
            <a:r>
              <a:rPr lang="nl-BE" altLang="nl-BE" sz="2800" dirty="0">
                <a:cs typeface="Times New Roman" panose="02020603050405020304" pitchFamily="18" charset="0"/>
              </a:rPr>
              <a:t> =&gt; hogere </a:t>
            </a:r>
            <a:r>
              <a:rPr lang="nl-BE" altLang="nl-BE" sz="2800" dirty="0" err="1">
                <a:cs typeface="Times New Roman" panose="02020603050405020304" pitchFamily="18" charset="0"/>
              </a:rPr>
              <a:t>Starch</a:t>
            </a:r>
            <a:r>
              <a:rPr lang="nl-BE" altLang="nl-BE" sz="2800" dirty="0">
                <a:cs typeface="Times New Roman" panose="02020603050405020304" pitchFamily="18" charset="0"/>
              </a:rPr>
              <a:t> scores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sz="2800" dirty="0">
                <a:cs typeface="Times New Roman" panose="02020603050405020304" pitchFamily="18" charset="0"/>
              </a:rPr>
              <a:t>=&gt; Hoe hoger de </a:t>
            </a:r>
            <a:r>
              <a:rPr lang="nl-BE" altLang="nl-BE" sz="2800" dirty="0" err="1">
                <a:cs typeface="Times New Roman" panose="02020603050405020304" pitchFamily="18" charset="0"/>
              </a:rPr>
              <a:t>Starch</a:t>
            </a:r>
            <a:r>
              <a:rPr lang="nl-BE" altLang="nl-BE" sz="2800" dirty="0">
                <a:cs typeface="Times New Roman" panose="02020603050405020304" pitchFamily="18" charset="0"/>
              </a:rPr>
              <a:t> “</a:t>
            </a:r>
            <a:r>
              <a:rPr lang="nl-BE" altLang="nl-BE" sz="2800" dirty="0" err="1">
                <a:cs typeface="Times New Roman" panose="02020603050405020304" pitchFamily="18" charset="0"/>
              </a:rPr>
              <a:t>noted</a:t>
            </a:r>
            <a:r>
              <a:rPr lang="nl-BE" altLang="nl-BE" sz="2800" dirty="0">
                <a:cs typeface="Times New Roman" panose="02020603050405020304" pitchFamily="18" charset="0"/>
              </a:rPr>
              <a:t>” score , hoe groter de positieve merkattitude en aankoopintentie</a:t>
            </a:r>
          </a:p>
          <a:p>
            <a:pPr lvl="1" eaLnBrk="1" hangingPunct="1">
              <a:lnSpc>
                <a:spcPct val="90000"/>
              </a:lnSpc>
            </a:pPr>
            <a:endParaRPr lang="nl-BE" altLang="nl-BE" sz="2400" dirty="0">
              <a:solidFill>
                <a:schemeClr val="tx2"/>
              </a:solidFill>
              <a:cs typeface="Times New Roman" panose="02020603050405020304" pitchFamily="18" charset="0"/>
            </a:endParaRPr>
          </a:p>
        </p:txBody>
      </p:sp>
      <p:sp>
        <p:nvSpPr>
          <p:cNvPr id="483331" name="Rectangle 3">
            <a:extLst>
              <a:ext uri="{FF2B5EF4-FFF2-40B4-BE49-F238E27FC236}">
                <a16:creationId xmlns:a16="http://schemas.microsoft.com/office/drawing/2014/main" id="{335D2FBD-4912-B09E-F1E0-9486B92502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83F34BB-2A1B-72EE-F26D-471B18268A4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9831"/>
    </mc:Choice>
    <mc:Fallback>
      <p:transition spd="slow" advTm="99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833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33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83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833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3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33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83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833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833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833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833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833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833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833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833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833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833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833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833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833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3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833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833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83330" grpId="0" build="p" autoUpdateAnimBg="0"/>
      <p:bldP spid="483331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jdelijke aanduiding voor dianummer 3">
            <a:extLst>
              <a:ext uri="{FF2B5EF4-FFF2-40B4-BE49-F238E27FC236}">
                <a16:creationId xmlns:a16="http://schemas.microsoft.com/office/drawing/2014/main" id="{4F3F6686-7EE5-6F56-0E30-5B4417714C8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2CB8FDC-1F92-4091-99EB-2C1C396945ED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25</a:t>
            </a:fld>
            <a:endParaRPr lang="nl-NL" altLang="nl-BE" sz="1400"/>
          </a:p>
        </p:txBody>
      </p:sp>
      <p:sp>
        <p:nvSpPr>
          <p:cNvPr id="452610" name="Rectangle 2">
            <a:extLst>
              <a:ext uri="{FF2B5EF4-FFF2-40B4-BE49-F238E27FC236}">
                <a16:creationId xmlns:a16="http://schemas.microsoft.com/office/drawing/2014/main" id="{110BAC67-1716-FFC7-8148-52C7B5F4D5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800" y="6858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2.8.3.Posttesten :Communicatie effect  </a:t>
            </a:r>
          </a:p>
          <a:p>
            <a:pPr eaLnBrk="1" hangingPunct="1"/>
            <a:r>
              <a:rPr lang="nl-BE" altLang="nl-BE" sz="3600">
                <a:cs typeface="Times New Roman" panose="02020603050405020304" pitchFamily="18" charset="0"/>
              </a:rPr>
              <a:t>Herkenning: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2.	</a:t>
            </a:r>
            <a:r>
              <a:rPr lang="nl-BE" altLang="nl-BE" u="sng">
                <a:cs typeface="Times New Roman" panose="02020603050405020304" pitchFamily="18" charset="0"/>
              </a:rPr>
              <a:t>Gemaskeerde identificatietest</a:t>
            </a:r>
            <a:r>
              <a:rPr lang="nl-BE" altLang="nl-BE">
                <a:cs typeface="Times New Roman" panose="02020603050405020304" pitchFamily="18" charset="0"/>
              </a:rPr>
              <a:t> : deel van de advertentie (meestal merknaam) wordt bedekt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Herkenning van de reclame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Welk merk- attributie</a:t>
            </a:r>
          </a:p>
          <a:p>
            <a:pPr lvl="1" eaLnBrk="1" hangingPunct="1">
              <a:buFont typeface="Symbol" panose="05050102010706020507" pitchFamily="18" charset="2"/>
              <a:buChar char="Þ"/>
            </a:pPr>
            <a:r>
              <a:rPr lang="nl-BE" altLang="nl-BE" sz="3200" u="sng">
                <a:cs typeface="Times New Roman" panose="02020603050405020304" pitchFamily="18" charset="0"/>
              </a:rPr>
              <a:t>Herkenning% x attributie%</a:t>
            </a:r>
            <a:r>
              <a:rPr lang="nl-BE" altLang="nl-BE" sz="3200">
                <a:cs typeface="Times New Roman" panose="02020603050405020304" pitchFamily="18" charset="0"/>
              </a:rPr>
              <a:t> = </a:t>
            </a:r>
            <a:r>
              <a:rPr lang="nl-BE" altLang="nl-BE" sz="3200">
                <a:solidFill>
                  <a:schemeClr val="accent2"/>
                </a:solidFill>
                <a:cs typeface="Times New Roman" panose="02020603050405020304" pitchFamily="18" charset="0"/>
              </a:rPr>
              <a:t>nuttige score</a:t>
            </a:r>
          </a:p>
          <a:p>
            <a:pPr lvl="1" eaLnBrk="1" hangingPunct="1">
              <a:buFontTx/>
              <a:buNone/>
            </a:pPr>
            <a:r>
              <a:rPr lang="nl-BE" altLang="nl-BE" sz="3200">
                <a:cs typeface="Times New Roman" panose="02020603050405020304" pitchFamily="18" charset="0"/>
              </a:rPr>
              <a:t>                        100</a:t>
            </a:r>
          </a:p>
          <a:p>
            <a:pPr lvl="1" eaLnBrk="1" hangingPunct="1">
              <a:buFontTx/>
              <a:buNone/>
            </a:pPr>
            <a:r>
              <a:rPr lang="nl-BE" altLang="nl-BE" sz="3200">
                <a:cs typeface="Times New Roman" panose="02020603050405020304" pitchFamily="18" charset="0"/>
              </a:rPr>
              <a:t>= % dat de advertentie herkent en juist toewijst</a:t>
            </a:r>
          </a:p>
        </p:txBody>
      </p:sp>
      <p:sp>
        <p:nvSpPr>
          <p:cNvPr id="452611" name="Rectangle 3">
            <a:extLst>
              <a:ext uri="{FF2B5EF4-FFF2-40B4-BE49-F238E27FC236}">
                <a16:creationId xmlns:a16="http://schemas.microsoft.com/office/drawing/2014/main" id="{1F550CB4-7D5A-8B62-4042-274FF39202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25DCC14-6174-E7D5-D7F3-AD6E19A6BB4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817"/>
    </mc:Choice>
    <mc:Fallback>
      <p:transition spd="slow" advTm="798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526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26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2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2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26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26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26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26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526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526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526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526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526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526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526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526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26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526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526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52610" grpId="0" build="p" autoUpdateAnimBg="0"/>
      <p:bldP spid="452611" grpId="0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jdelijke aanduiding voor dianummer 3">
            <a:extLst>
              <a:ext uri="{FF2B5EF4-FFF2-40B4-BE49-F238E27FC236}">
                <a16:creationId xmlns:a16="http://schemas.microsoft.com/office/drawing/2014/main" id="{F79B91A1-2892-2B5F-07D7-7D28828951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7C331AC-5711-4631-83EC-6015CD0F138F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26</a:t>
            </a:fld>
            <a:endParaRPr lang="nl-NL" altLang="nl-BE" sz="1400"/>
          </a:p>
        </p:txBody>
      </p:sp>
      <p:sp>
        <p:nvSpPr>
          <p:cNvPr id="444418" name="Rectangle 2">
            <a:extLst>
              <a:ext uri="{FF2B5EF4-FFF2-40B4-BE49-F238E27FC236}">
                <a16:creationId xmlns:a16="http://schemas.microsoft.com/office/drawing/2014/main" id="{6540C52D-60CE-6C9C-87DA-0AD11342D6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800" y="6858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4000">
                <a:cs typeface="Times New Roman" panose="02020603050405020304" pitchFamily="18" charset="0"/>
              </a:rPr>
              <a:t>2.8.3.Posttesten :Communicatie effect  </a:t>
            </a:r>
          </a:p>
          <a:p>
            <a:pPr eaLnBrk="1" hangingPunct="1"/>
            <a:r>
              <a:rPr lang="nl-BE" altLang="nl-BE" sz="4000">
                <a:cs typeface="Times New Roman" panose="02020603050405020304" pitchFamily="18" charset="0"/>
              </a:rPr>
              <a:t>Herinnering:</a:t>
            </a:r>
            <a:r>
              <a:rPr lang="nl-BE" altLang="nl-BE" sz="3600">
                <a:cs typeface="Times New Roman" panose="02020603050405020304" pitchFamily="18" charset="0"/>
              </a:rPr>
              <a:t> </a:t>
            </a:r>
          </a:p>
          <a:p>
            <a:pPr lvl="1"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Aided/unaided recall: geholpen /ongeholpen</a:t>
            </a:r>
          </a:p>
          <a:p>
            <a:pPr lvl="1"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DAR: Day After Recall : TV, radio</a:t>
            </a:r>
          </a:p>
          <a:p>
            <a:pPr lvl="2" eaLnBrk="1" hangingPunct="1">
              <a:buFontTx/>
              <a:buChar char="–"/>
            </a:pPr>
            <a:r>
              <a:rPr lang="nl-BE" altLang="nl-BE" sz="2800">
                <a:cs typeface="Times New Roman" panose="02020603050405020304" pitchFamily="18" charset="0"/>
              </a:rPr>
              <a:t>Telefonisch de dag na de spot</a:t>
            </a:r>
          </a:p>
          <a:p>
            <a:pPr lvl="2" eaLnBrk="1" hangingPunct="1">
              <a:buFontTx/>
              <a:buChar char="–"/>
            </a:pPr>
            <a:r>
              <a:rPr lang="nl-BE" altLang="nl-BE" sz="2800">
                <a:cs typeface="Times New Roman" panose="02020603050405020304" pitchFamily="18" charset="0"/>
              </a:rPr>
              <a:t>Herinnering </a:t>
            </a:r>
          </a:p>
          <a:p>
            <a:pPr lvl="2" eaLnBrk="1" hangingPunct="1">
              <a:buFontTx/>
              <a:buChar char="–"/>
            </a:pPr>
            <a:r>
              <a:rPr lang="nl-BE" altLang="nl-BE" sz="2800">
                <a:cs typeface="Times New Roman" panose="02020603050405020304" pitchFamily="18" charset="0"/>
              </a:rPr>
              <a:t>Vragen over de spot zelf </a:t>
            </a:r>
          </a:p>
          <a:p>
            <a:pPr lvl="2" eaLnBrk="1" hangingPunct="1">
              <a:buFontTx/>
              <a:buChar char="–"/>
            </a:pPr>
            <a:endParaRPr lang="nl-BE" altLang="nl-BE" sz="2800">
              <a:cs typeface="Times New Roman" panose="02020603050405020304" pitchFamily="18" charset="0"/>
            </a:endParaRPr>
          </a:p>
          <a:p>
            <a:pPr lvl="1"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Voor print bestaan er specifieke tests zoals</a:t>
            </a:r>
          </a:p>
          <a:p>
            <a:pPr lvl="1"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 Gallup-Robinson impact test</a:t>
            </a:r>
          </a:p>
          <a:p>
            <a:pPr lvl="1" eaLnBrk="1" hangingPunct="1"/>
            <a:endParaRPr lang="nl-BE" altLang="nl-BE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>
              <a:cs typeface="Times New Roman" panose="02020603050405020304" pitchFamily="18" charset="0"/>
            </a:endParaRPr>
          </a:p>
          <a:p>
            <a:pPr lvl="1" eaLnBrk="1" hangingPunct="1">
              <a:buFontTx/>
              <a:buNone/>
            </a:pPr>
            <a:endParaRPr lang="nl-BE" altLang="nl-BE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>
              <a:cs typeface="Times New Roman" panose="02020603050405020304" pitchFamily="18" charset="0"/>
            </a:endParaRPr>
          </a:p>
          <a:p>
            <a:pPr eaLnBrk="1" hangingPunct="1">
              <a:buFontTx/>
              <a:buNone/>
            </a:pPr>
            <a:endParaRPr lang="nl-BE" altLang="nl-BE">
              <a:cs typeface="Times New Roman" panose="02020603050405020304" pitchFamily="18" charset="0"/>
            </a:endParaRPr>
          </a:p>
        </p:txBody>
      </p:sp>
      <p:sp>
        <p:nvSpPr>
          <p:cNvPr id="444419" name="Rectangle 3">
            <a:extLst>
              <a:ext uri="{FF2B5EF4-FFF2-40B4-BE49-F238E27FC236}">
                <a16:creationId xmlns:a16="http://schemas.microsoft.com/office/drawing/2014/main" id="{24F58E83-5721-209D-6224-A4DDC04628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EEBB527-9720-6E30-2707-6592C02A066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764"/>
    </mc:Choice>
    <mc:Fallback>
      <p:transition spd="slow" advTm="107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44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44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44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44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444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444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444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444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444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444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44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44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444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444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444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444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444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444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4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444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444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44418" grpId="0" build="p" autoUpdateAnimBg="0"/>
      <p:bldP spid="444419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jdelijke aanduiding voor dianummer 3">
            <a:extLst>
              <a:ext uri="{FF2B5EF4-FFF2-40B4-BE49-F238E27FC236}">
                <a16:creationId xmlns:a16="http://schemas.microsoft.com/office/drawing/2014/main" id="{1C16C0A9-9212-4CE0-7C89-0631317386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ADEDCCC-B83F-4486-AFCE-EBBE718870B0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27</a:t>
            </a:fld>
            <a:endParaRPr lang="nl-NL" altLang="nl-BE" sz="1400"/>
          </a:p>
        </p:txBody>
      </p:sp>
      <p:sp>
        <p:nvSpPr>
          <p:cNvPr id="450562" name="Rectangle 2">
            <a:extLst>
              <a:ext uri="{FF2B5EF4-FFF2-40B4-BE49-F238E27FC236}">
                <a16:creationId xmlns:a16="http://schemas.microsoft.com/office/drawing/2014/main" id="{6866C09F-1C86-7511-11DF-F7D9D64EC5E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800" y="685800"/>
            <a:ext cx="8443664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 dirty="0">
                <a:cs typeface="Times New Roman" panose="02020603050405020304" pitchFamily="18" charset="0"/>
              </a:rPr>
              <a:t>2.8.3.Posttesten :Gedragseffect</a:t>
            </a:r>
          </a:p>
          <a:p>
            <a:pPr eaLnBrk="1" hangingPunct="1"/>
            <a:endParaRPr lang="nl-BE" altLang="nl-BE" sz="3600" dirty="0">
              <a:cs typeface="Times New Roman" panose="02020603050405020304" pitchFamily="18" charset="0"/>
            </a:endParaRPr>
          </a:p>
          <a:p>
            <a:pPr eaLnBrk="1" hangingPunct="1"/>
            <a:r>
              <a:rPr lang="nl-BE" altLang="nl-BE" sz="3600" dirty="0">
                <a:cs typeface="Times New Roman" panose="02020603050405020304" pitchFamily="18" charset="0"/>
              </a:rPr>
              <a:t>Direct respons advertising: </a:t>
            </a:r>
          </a:p>
          <a:p>
            <a:pPr lvl="1" eaLnBrk="1" hangingPunct="1"/>
            <a:r>
              <a:rPr lang="nl-BE" altLang="nl-BE" sz="3200" dirty="0">
                <a:cs typeface="Times New Roman" panose="02020603050405020304" pitchFamily="18" charset="0"/>
              </a:rPr>
              <a:t>Bellers </a:t>
            </a:r>
            <a:r>
              <a:rPr lang="nl-BE" altLang="nl-BE" sz="3200" dirty="0" err="1">
                <a:cs typeface="Times New Roman" panose="02020603050405020304" pitchFamily="18" charset="0"/>
              </a:rPr>
              <a:t>ve</a:t>
            </a:r>
            <a:r>
              <a:rPr lang="nl-BE" altLang="nl-BE" sz="3200" dirty="0">
                <a:cs typeface="Times New Roman" panose="02020603050405020304" pitchFamily="18" charset="0"/>
              </a:rPr>
              <a:t> gratis nummer uit de advertentie, bon terugzenden , product kopen , reageren op online ad, ….</a:t>
            </a:r>
          </a:p>
          <a:p>
            <a:pPr eaLnBrk="1" hangingPunct="1">
              <a:buFontTx/>
              <a:buNone/>
            </a:pPr>
            <a:endParaRPr lang="nl-BE" altLang="nl-BE" sz="3600" dirty="0">
              <a:cs typeface="Times New Roman" panose="02020603050405020304" pitchFamily="18" charset="0"/>
            </a:endParaRPr>
          </a:p>
        </p:txBody>
      </p:sp>
      <p:sp>
        <p:nvSpPr>
          <p:cNvPr id="450563" name="Rectangle 3">
            <a:extLst>
              <a:ext uri="{FF2B5EF4-FFF2-40B4-BE49-F238E27FC236}">
                <a16:creationId xmlns:a16="http://schemas.microsoft.com/office/drawing/2014/main" id="{0AD55985-B760-DD21-AC40-FF49C9869F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96112A5-8359-3ACF-B088-3DD0720DE21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34"/>
    </mc:Choice>
    <mc:Fallback>
      <p:transition spd="slow" advTm="526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505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05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05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05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05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05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505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05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50562" grpId="0" build="p" autoUpdateAnimBg="0"/>
      <p:bldP spid="450563" grpId="0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jdelijke aanduiding voor dianummer 3">
            <a:extLst>
              <a:ext uri="{FF2B5EF4-FFF2-40B4-BE49-F238E27FC236}">
                <a16:creationId xmlns:a16="http://schemas.microsoft.com/office/drawing/2014/main" id="{5A5F1448-4492-80AB-A5B7-ACC2131E8D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8995AEC-E9F8-4C5D-9649-9E99CA035BAF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nl-NL" altLang="nl-BE" sz="1400"/>
          </a:p>
        </p:txBody>
      </p:sp>
      <p:sp>
        <p:nvSpPr>
          <p:cNvPr id="442370" name="Rectangle 2">
            <a:extLst>
              <a:ext uri="{FF2B5EF4-FFF2-40B4-BE49-F238E27FC236}">
                <a16:creationId xmlns:a16="http://schemas.microsoft.com/office/drawing/2014/main" id="{C1EBE498-BC4D-6A11-EE07-E73A16B99E3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800" y="6858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2.8.3.Posttesten :Beperkingen</a:t>
            </a:r>
          </a:p>
          <a:p>
            <a:pPr eaLnBrk="1" hangingPunct="1">
              <a:buFontTx/>
              <a:buNone/>
            </a:pPr>
            <a:endParaRPr lang="nl-BE" altLang="nl-BE" sz="3600">
              <a:cs typeface="Times New Roman" panose="02020603050405020304" pitchFamily="18" charset="0"/>
            </a:endParaRP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Herkenningstest: oprechtheid consument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Effect van 1 advertentie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Assumptie herinnering &amp; herkenning =&gt; koopgedrag 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Productbetrokkenheid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Timing tussen blootstelling &amp; herinnering</a:t>
            </a:r>
          </a:p>
          <a:p>
            <a:pPr eaLnBrk="1" hangingPunct="1"/>
            <a:endParaRPr lang="nl-BE" altLang="nl-BE" sz="3600">
              <a:cs typeface="Times New Roman" panose="02020603050405020304" pitchFamily="18" charset="0"/>
            </a:endParaRPr>
          </a:p>
        </p:txBody>
      </p:sp>
      <p:sp>
        <p:nvSpPr>
          <p:cNvPr id="442371" name="Rectangle 3">
            <a:extLst>
              <a:ext uri="{FF2B5EF4-FFF2-40B4-BE49-F238E27FC236}">
                <a16:creationId xmlns:a16="http://schemas.microsoft.com/office/drawing/2014/main" id="{4852610E-58DF-57F7-6022-CFFA422530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CA3D245-1586-CB61-EA6F-1B88203DBBE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472"/>
    </mc:Choice>
    <mc:Fallback>
      <p:transition spd="slow" advTm="954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423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423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42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42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42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42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42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42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3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23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23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3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423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423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3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423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423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42370" grpId="0" build="p" autoUpdateAnimBg="0"/>
      <p:bldP spid="442371" grpId="0" autoUpdateAnimBg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Tijdelijke aanduiding voor dianummer 3">
            <a:extLst>
              <a:ext uri="{FF2B5EF4-FFF2-40B4-BE49-F238E27FC236}">
                <a16:creationId xmlns:a16="http://schemas.microsoft.com/office/drawing/2014/main" id="{894B780E-0E15-2538-8F68-CA34DCB65D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81E5BD4-9725-4A9D-80BD-FD0AAB435BDD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29</a:t>
            </a:fld>
            <a:endParaRPr lang="nl-NL" altLang="nl-BE" sz="1400"/>
          </a:p>
        </p:txBody>
      </p:sp>
      <p:sp>
        <p:nvSpPr>
          <p:cNvPr id="454658" name="Rectangle 2">
            <a:extLst>
              <a:ext uri="{FF2B5EF4-FFF2-40B4-BE49-F238E27FC236}">
                <a16:creationId xmlns:a16="http://schemas.microsoft.com/office/drawing/2014/main" id="{0BC2F3BF-2770-921F-F6D0-3894C69C44C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800" y="685800"/>
            <a:ext cx="88392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2.8.4. Resultaatmetingen campagne</a:t>
            </a:r>
          </a:p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	</a:t>
            </a:r>
            <a:r>
              <a:rPr lang="nl-BE" altLang="nl-BE">
                <a:cs typeface="Times New Roman" panose="02020603050405020304" pitchFamily="18" charset="0"/>
              </a:rPr>
              <a:t>Posttest  		 </a:t>
            </a:r>
            <a:r>
              <a:rPr lang="nl-BE" altLang="nl-BE">
                <a:cs typeface="Times New Roman" panose="02020603050405020304" pitchFamily="18" charset="0"/>
                <a:sym typeface="Wingdings" panose="05000000000000000000" pitchFamily="2" charset="2"/>
              </a:rPr>
              <a:t>		Resultaatmeting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	1 reclame		 </a:t>
            </a:r>
            <a:r>
              <a:rPr lang="nl-BE" altLang="nl-BE">
                <a:cs typeface="Times New Roman" panose="02020603050405020304" pitchFamily="18" charset="0"/>
                <a:sym typeface="Wingdings" panose="05000000000000000000" pitchFamily="2" charset="2"/>
              </a:rPr>
              <a:t> </a:t>
            </a:r>
            <a:r>
              <a:rPr lang="nl-BE" altLang="nl-BE">
                <a:cs typeface="Times New Roman" panose="02020603050405020304" pitchFamily="18" charset="0"/>
              </a:rPr>
              <a:t>		campagne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	Reclamefocus	 </a:t>
            </a:r>
            <a:r>
              <a:rPr lang="nl-BE" altLang="nl-BE">
                <a:cs typeface="Times New Roman" panose="02020603050405020304" pitchFamily="18" charset="0"/>
                <a:sym typeface="Wingdings" panose="05000000000000000000" pitchFamily="2" charset="2"/>
              </a:rPr>
              <a:t> </a:t>
            </a:r>
            <a:r>
              <a:rPr lang="nl-BE" altLang="nl-BE">
                <a:cs typeface="Times New Roman" panose="02020603050405020304" pitchFamily="18" charset="0"/>
              </a:rPr>
              <a:t>		merkfocus 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					  = 		premeting /							standaard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					  = communicatie effecten</a:t>
            </a: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					  = gedragseffecten</a:t>
            </a:r>
          </a:p>
        </p:txBody>
      </p:sp>
      <p:sp>
        <p:nvSpPr>
          <p:cNvPr id="454659" name="Rectangle 3">
            <a:extLst>
              <a:ext uri="{FF2B5EF4-FFF2-40B4-BE49-F238E27FC236}">
                <a16:creationId xmlns:a16="http://schemas.microsoft.com/office/drawing/2014/main" id="{87198CD5-14D1-C428-83B4-1E1C55108D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DA6B472-8D14-86C0-C415-BDAF7DAACCE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818"/>
    </mc:Choice>
    <mc:Fallback>
      <p:transition spd="slow" advTm="108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54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4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4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46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46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46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46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46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546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546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546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546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546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546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6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546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5465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54658" grpId="0" build="p" autoUpdateAnimBg="0"/>
      <p:bldP spid="454659" grpId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jdelijke aanduiding voor dianummer 3">
            <a:extLst>
              <a:ext uri="{FF2B5EF4-FFF2-40B4-BE49-F238E27FC236}">
                <a16:creationId xmlns:a16="http://schemas.microsoft.com/office/drawing/2014/main" id="{5A14FAE3-4F37-A3E2-FD5A-AA1769A897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B712A56-7AA9-43C1-89BE-1F82C7BC75C4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nl-NL" altLang="nl-BE" sz="1400"/>
          </a:p>
        </p:txBody>
      </p:sp>
      <p:sp>
        <p:nvSpPr>
          <p:cNvPr id="291842" name="Rectangle 2">
            <a:extLst>
              <a:ext uri="{FF2B5EF4-FFF2-40B4-BE49-F238E27FC236}">
                <a16:creationId xmlns:a16="http://schemas.microsoft.com/office/drawing/2014/main" id="{F133079E-6E7C-5AD2-CFE8-CA1B2B99CE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79512" y="1484784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 dirty="0">
                <a:cs typeface="Times New Roman" panose="02020603050405020304" pitchFamily="18" charset="0"/>
              </a:rPr>
              <a:t>2.8.1.Waarom reclameonderzoek</a:t>
            </a:r>
          </a:p>
          <a:p>
            <a:pPr eaLnBrk="1" hangingPunct="1">
              <a:buFontTx/>
              <a:buChar char="-"/>
            </a:pPr>
            <a:r>
              <a:rPr lang="nl-BE" altLang="nl-BE" sz="3600" dirty="0">
                <a:cs typeface="Times New Roman" panose="02020603050405020304" pitchFamily="18" charset="0"/>
              </a:rPr>
              <a:t>reclamecampagnes duur</a:t>
            </a:r>
          </a:p>
          <a:p>
            <a:pPr eaLnBrk="1" hangingPunct="1">
              <a:buFontTx/>
              <a:buChar char="-"/>
            </a:pPr>
            <a:r>
              <a:rPr lang="nl-BE" altLang="nl-BE" sz="3600" dirty="0" err="1">
                <a:cs typeface="Times New Roman" panose="02020603050405020304" pitchFamily="18" charset="0"/>
              </a:rPr>
              <a:t>Pretest</a:t>
            </a:r>
            <a:r>
              <a:rPr lang="nl-BE" altLang="nl-BE" sz="3600" dirty="0">
                <a:cs typeface="Times New Roman" panose="02020603050405020304" pitchFamily="18" charset="0"/>
              </a:rPr>
              <a:t>: bijsturen =&gt; betere, effectieve reclame</a:t>
            </a:r>
          </a:p>
          <a:p>
            <a:pPr eaLnBrk="1" hangingPunct="1">
              <a:buFontTx/>
              <a:buChar char="-"/>
            </a:pPr>
            <a:r>
              <a:rPr lang="nl-BE" altLang="nl-BE" sz="3600" dirty="0">
                <a:cs typeface="Times New Roman" panose="02020603050405020304" pitchFamily="18" charset="0"/>
              </a:rPr>
              <a:t>Resultaatmeting: campagne werkt of niet</a:t>
            </a:r>
          </a:p>
          <a:p>
            <a:pPr eaLnBrk="1" hangingPunct="1">
              <a:buFontTx/>
              <a:buNone/>
            </a:pPr>
            <a:endParaRPr lang="nl-BE" altLang="nl-BE" sz="3600" dirty="0">
              <a:cs typeface="Times New Roman" panose="02020603050405020304" pitchFamily="18" charset="0"/>
            </a:endParaRPr>
          </a:p>
          <a:p>
            <a:pPr eaLnBrk="1" hangingPunct="1">
              <a:buFontTx/>
              <a:buChar char="-"/>
            </a:pPr>
            <a:endParaRPr lang="nl-BE" altLang="nl-BE" sz="3600" dirty="0">
              <a:cs typeface="Times New Roman" panose="02020603050405020304" pitchFamily="18" charset="0"/>
            </a:endParaRPr>
          </a:p>
        </p:txBody>
      </p:sp>
      <p:sp>
        <p:nvSpPr>
          <p:cNvPr id="8196" name="Text Box 5">
            <a:extLst>
              <a:ext uri="{FF2B5EF4-FFF2-40B4-BE49-F238E27FC236}">
                <a16:creationId xmlns:a16="http://schemas.microsoft.com/office/drawing/2014/main" id="{D867F2D5-A9A0-4605-7F6F-C6D5778595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35814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nl-BE" sz="2400"/>
          </a:p>
        </p:txBody>
      </p:sp>
      <p:sp>
        <p:nvSpPr>
          <p:cNvPr id="291849" name="Rectangle 9">
            <a:extLst>
              <a:ext uri="{FF2B5EF4-FFF2-40B4-BE49-F238E27FC236}">
                <a16:creationId xmlns:a16="http://schemas.microsoft.com/office/drawing/2014/main" id="{E0626DA5-3FCC-AA7E-28E4-21478F4539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 dirty="0">
                <a:solidFill>
                  <a:schemeClr val="tx2"/>
                </a:solidFill>
              </a:rPr>
              <a:t> 2.8. RECLAMEONDERZOEK</a:t>
            </a:r>
            <a:endParaRPr lang="nl-BE" altLang="nl-BE" sz="4000" dirty="0">
              <a:solidFill>
                <a:schemeClr val="accent2"/>
              </a:solidFill>
            </a:endParaRP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A1EF259A-B504-CF7D-4BBB-891005D00C4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983"/>
    </mc:Choice>
    <mc:Fallback>
      <p:transition spd="slow" advTm="1809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918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918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1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1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withGroup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7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1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918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withGroup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1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18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withGroup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7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1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18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291842" grpId="0" build="p" autoUpdateAnimBg="0"/>
      <p:bldP spid="291849" grpId="0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ijdelijke aanduiding voor dianummer 3">
            <a:extLst>
              <a:ext uri="{FF2B5EF4-FFF2-40B4-BE49-F238E27FC236}">
                <a16:creationId xmlns:a16="http://schemas.microsoft.com/office/drawing/2014/main" id="{435E39E3-95E4-6AFF-A27F-3E302BEE9F5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498C138-4761-4D94-98D7-759901C19255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30</a:t>
            </a:fld>
            <a:endParaRPr lang="nl-NL" altLang="nl-BE" sz="1400"/>
          </a:p>
        </p:txBody>
      </p:sp>
      <p:sp>
        <p:nvSpPr>
          <p:cNvPr id="456706" name="Rectangle 2">
            <a:extLst>
              <a:ext uri="{FF2B5EF4-FFF2-40B4-BE49-F238E27FC236}">
                <a16:creationId xmlns:a16="http://schemas.microsoft.com/office/drawing/2014/main" id="{7F817843-2FE4-74DE-ACD8-604E0384D4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800" y="685800"/>
            <a:ext cx="9144000" cy="5638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2.8.4. Resultaatmetingen campagne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2.8.4.1.Communicatie effecten</a:t>
            </a:r>
          </a:p>
          <a:p>
            <a:pPr lvl="1" eaLnBrk="1" hangingPunct="1">
              <a:lnSpc>
                <a:spcPct val="90000"/>
              </a:lnSpc>
            </a:pPr>
            <a:r>
              <a:rPr lang="nl-BE" altLang="nl-BE" sz="3200">
                <a:cs typeface="Times New Roman" panose="02020603050405020304" pitchFamily="18" charset="0"/>
              </a:rPr>
              <a:t>Merkbekendheid </a:t>
            </a:r>
          </a:p>
          <a:p>
            <a:pPr lvl="1" eaLnBrk="1" hangingPunct="1">
              <a:lnSpc>
                <a:spcPct val="90000"/>
              </a:lnSpc>
            </a:pPr>
            <a:r>
              <a:rPr lang="nl-BE" altLang="nl-BE" sz="3200">
                <a:cs typeface="Times New Roman" panose="02020603050405020304" pitchFamily="18" charset="0"/>
              </a:rPr>
              <a:t>Kennis</a:t>
            </a:r>
          </a:p>
          <a:p>
            <a:pPr lvl="1" eaLnBrk="1" hangingPunct="1">
              <a:lnSpc>
                <a:spcPct val="90000"/>
              </a:lnSpc>
            </a:pPr>
            <a:r>
              <a:rPr lang="nl-BE" altLang="nl-BE" sz="3200">
                <a:cs typeface="Times New Roman" panose="02020603050405020304" pitchFamily="18" charset="0"/>
              </a:rPr>
              <a:t>Attitude</a:t>
            </a:r>
          </a:p>
          <a:p>
            <a:pPr lvl="1" eaLnBrk="1" hangingPunct="1">
              <a:lnSpc>
                <a:spcPct val="90000"/>
              </a:lnSpc>
            </a:pPr>
            <a:r>
              <a:rPr lang="nl-BE" altLang="nl-BE" sz="3200">
                <a:cs typeface="Times New Roman" panose="02020603050405020304" pitchFamily="18" charset="0"/>
              </a:rPr>
              <a:t>Koopintentie</a:t>
            </a:r>
          </a:p>
          <a:p>
            <a:pPr lvl="1" eaLnBrk="1" hangingPunct="1">
              <a:lnSpc>
                <a:spcPct val="90000"/>
              </a:lnSpc>
              <a:buFont typeface="Symbol" panose="05050102010706020507" pitchFamily="18" charset="2"/>
              <a:buChar char="Þ"/>
            </a:pPr>
            <a:r>
              <a:rPr lang="nl-BE" altLang="nl-BE" sz="3200">
                <a:cs typeface="Times New Roman" panose="02020603050405020304" pitchFamily="18" charset="0"/>
              </a:rPr>
              <a:t>Tracking: zelfde vragenlijst wordt aan een vergelijkbare steekproef gesteld op geregelde tijdstippen </a:t>
            </a:r>
          </a:p>
          <a:p>
            <a:pPr lvl="1" eaLnBrk="1" hangingPunct="1">
              <a:lnSpc>
                <a:spcPct val="90000"/>
              </a:lnSpc>
              <a:buFont typeface="Symbol" panose="05050102010706020507" pitchFamily="18" charset="2"/>
              <a:buNone/>
            </a:pPr>
            <a:r>
              <a:rPr lang="nl-BE" altLang="nl-BE" sz="3200">
                <a:cs typeface="Times New Roman" panose="02020603050405020304" pitchFamily="18" charset="0"/>
              </a:rPr>
              <a:t>     (bv elke 3 maand, na elke campagne,..)</a:t>
            </a:r>
          </a:p>
          <a:p>
            <a:pPr lvl="1" eaLnBrk="1" hangingPunct="1">
              <a:lnSpc>
                <a:spcPct val="90000"/>
              </a:lnSpc>
            </a:pPr>
            <a:endParaRPr lang="nl-BE" altLang="nl-BE" sz="3200">
              <a:cs typeface="Times New Roman" panose="02020603050405020304" pitchFamily="18" charset="0"/>
            </a:endParaRPr>
          </a:p>
        </p:txBody>
      </p:sp>
      <p:sp>
        <p:nvSpPr>
          <p:cNvPr id="456707" name="Rectangle 3">
            <a:extLst>
              <a:ext uri="{FF2B5EF4-FFF2-40B4-BE49-F238E27FC236}">
                <a16:creationId xmlns:a16="http://schemas.microsoft.com/office/drawing/2014/main" id="{9246B839-1E57-A25E-4BE8-54F6B66341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BF8823A-5B9B-43AE-7400-DB6DC0DAF21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724"/>
    </mc:Choice>
    <mc:Fallback>
      <p:transition spd="slow" advTm="82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56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6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6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67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67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67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567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67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67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567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567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567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567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567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567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567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7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567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5670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56706" grpId="0" build="p" autoUpdateAnimBg="0"/>
      <p:bldP spid="456707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Tijdelijke aanduiding voor dianummer 3">
            <a:extLst>
              <a:ext uri="{FF2B5EF4-FFF2-40B4-BE49-F238E27FC236}">
                <a16:creationId xmlns:a16="http://schemas.microsoft.com/office/drawing/2014/main" id="{EF422A87-C36A-0BEB-950D-4997E38CFD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896AD8C-7052-48FF-88E1-D8F75D16A528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31</a:t>
            </a:fld>
            <a:endParaRPr lang="nl-NL" altLang="nl-BE" sz="1400"/>
          </a:p>
        </p:txBody>
      </p:sp>
      <p:sp>
        <p:nvSpPr>
          <p:cNvPr id="458754" name="Rectangle 2">
            <a:extLst>
              <a:ext uri="{FF2B5EF4-FFF2-40B4-BE49-F238E27FC236}">
                <a16:creationId xmlns:a16="http://schemas.microsoft.com/office/drawing/2014/main" id="{3AFC2A65-F86B-EC28-ECA9-DA32E0E112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800" y="6858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 dirty="0">
                <a:cs typeface="Times New Roman" panose="02020603050405020304" pitchFamily="18" charset="0"/>
              </a:rPr>
              <a:t>2.8.4. Resultaatmetingen campagne</a:t>
            </a:r>
          </a:p>
          <a:p>
            <a:pPr eaLnBrk="1" hangingPunct="1">
              <a:buFontTx/>
              <a:buNone/>
            </a:pPr>
            <a:r>
              <a:rPr lang="nl-BE" altLang="nl-BE" sz="3600" dirty="0">
                <a:cs typeface="Times New Roman" panose="02020603050405020304" pitchFamily="18" charset="0"/>
              </a:rPr>
              <a:t>2.8.4.1.Gedrag effecten</a:t>
            </a:r>
          </a:p>
          <a:p>
            <a:pPr lvl="1" eaLnBrk="1" hangingPunct="1"/>
            <a:r>
              <a:rPr lang="nl-BE" altLang="nl-BE" sz="3200" dirty="0">
                <a:cs typeface="Times New Roman" panose="02020603050405020304" pitchFamily="18" charset="0"/>
              </a:rPr>
              <a:t>Verkoop</a:t>
            </a:r>
          </a:p>
          <a:p>
            <a:pPr lvl="1" eaLnBrk="1" hangingPunct="1"/>
            <a:r>
              <a:rPr lang="nl-BE" altLang="nl-BE" sz="3200" dirty="0">
                <a:cs typeface="Times New Roman" panose="02020603050405020304" pitchFamily="18" charset="0"/>
              </a:rPr>
              <a:t>Marktaandeel</a:t>
            </a:r>
          </a:p>
          <a:p>
            <a:pPr lvl="1" eaLnBrk="1" hangingPunct="1">
              <a:buFontTx/>
              <a:buNone/>
            </a:pPr>
            <a:r>
              <a:rPr lang="nl-BE" altLang="nl-BE" sz="3200" dirty="0">
                <a:cs typeface="Times New Roman" panose="02020603050405020304" pitchFamily="18" charset="0"/>
              </a:rPr>
              <a:t>Ook via probeeraankoop &amp; adoptieratio </a:t>
            </a:r>
          </a:p>
          <a:p>
            <a:pPr lvl="1" eaLnBrk="1" hangingPunct="1">
              <a:buFontTx/>
              <a:buNone/>
            </a:pPr>
            <a:endParaRPr lang="nl-BE" altLang="nl-BE" sz="3200" dirty="0">
              <a:cs typeface="Times New Roman" panose="02020603050405020304" pitchFamily="18" charset="0"/>
            </a:endParaRPr>
          </a:p>
          <a:p>
            <a:pPr lvl="1" eaLnBrk="1" hangingPunct="1">
              <a:buFontTx/>
              <a:buNone/>
            </a:pPr>
            <a:r>
              <a:rPr lang="nl-BE" altLang="nl-BE" sz="3200" dirty="0">
                <a:cs typeface="Times New Roman" panose="02020603050405020304" pitchFamily="18" charset="0"/>
              </a:rPr>
              <a:t>Andere </a:t>
            </a:r>
            <a:r>
              <a:rPr lang="nl-BE" altLang="nl-BE" sz="3200" dirty="0" err="1">
                <a:cs typeface="Times New Roman" panose="02020603050405020304" pitchFamily="18" charset="0"/>
              </a:rPr>
              <a:t>invloedsfactoren</a:t>
            </a:r>
            <a:r>
              <a:rPr lang="nl-BE" altLang="nl-BE" sz="3200" dirty="0">
                <a:cs typeface="Times New Roman" panose="02020603050405020304" pitchFamily="18" charset="0"/>
              </a:rPr>
              <a:t> !</a:t>
            </a:r>
          </a:p>
          <a:p>
            <a:pPr lvl="1" eaLnBrk="1" hangingPunct="1">
              <a:buFontTx/>
              <a:buNone/>
            </a:pPr>
            <a:r>
              <a:rPr lang="nl-BE" altLang="nl-BE" sz="3200" dirty="0">
                <a:cs typeface="Times New Roman" panose="02020603050405020304" pitchFamily="18" charset="0"/>
              </a:rPr>
              <a:t>Promo’s, prijs, concurrentie, distributie,… </a:t>
            </a:r>
          </a:p>
          <a:p>
            <a:pPr lvl="1" eaLnBrk="1" hangingPunct="1">
              <a:buFontTx/>
              <a:buNone/>
            </a:pPr>
            <a:endParaRPr lang="nl-BE" altLang="nl-BE" sz="3200" dirty="0">
              <a:solidFill>
                <a:schemeClr val="accent2"/>
              </a:solidFill>
              <a:cs typeface="Times New Roman" panose="02020603050405020304" pitchFamily="18" charset="0"/>
            </a:endParaRPr>
          </a:p>
        </p:txBody>
      </p:sp>
      <p:sp>
        <p:nvSpPr>
          <p:cNvPr id="458755" name="Rectangle 3">
            <a:extLst>
              <a:ext uri="{FF2B5EF4-FFF2-40B4-BE49-F238E27FC236}">
                <a16:creationId xmlns:a16="http://schemas.microsoft.com/office/drawing/2014/main" id="{4E592D22-37FE-CDC5-C336-5859A221E0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2E42F0D-6FC8-8807-0C0B-B412DF6A4DA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687"/>
    </mc:Choice>
    <mc:Fallback>
      <p:transition spd="slow" advTm="57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587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87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7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87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87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7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87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587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7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587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87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7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87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587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7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587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587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7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587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587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7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587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587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58754" grpId="0" build="p" autoUpdateAnimBg="0"/>
      <p:bldP spid="458755" grpId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Tijdelijke aanduiding voor dianummer 3">
            <a:extLst>
              <a:ext uri="{FF2B5EF4-FFF2-40B4-BE49-F238E27FC236}">
                <a16:creationId xmlns:a16="http://schemas.microsoft.com/office/drawing/2014/main" id="{B0A8EEB8-031C-DE1C-A2F6-517F199A6E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BFE3142-153C-49D9-85D7-7241C0B8B962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32</a:t>
            </a:fld>
            <a:endParaRPr lang="nl-NL" altLang="nl-BE" sz="1400"/>
          </a:p>
        </p:txBody>
      </p:sp>
      <p:sp>
        <p:nvSpPr>
          <p:cNvPr id="486402" name="Rectangle 2">
            <a:extLst>
              <a:ext uri="{FF2B5EF4-FFF2-40B4-BE49-F238E27FC236}">
                <a16:creationId xmlns:a16="http://schemas.microsoft.com/office/drawing/2014/main" id="{2E17DA08-B670-CA7B-AA1A-99A2CBBC90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04800" y="685800"/>
            <a:ext cx="9144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 dirty="0">
                <a:cs typeface="Times New Roman" panose="02020603050405020304" pitchFamily="18" charset="0"/>
              </a:rPr>
              <a:t>2.8.4. Resultaatmetingen campagne –Gedrag</a:t>
            </a:r>
          </a:p>
          <a:p>
            <a:pPr eaLnBrk="1" hangingPunct="1">
              <a:buFontTx/>
              <a:buNone/>
            </a:pPr>
            <a:r>
              <a:rPr lang="nl-BE" altLang="nl-BE" sz="2400" dirty="0">
                <a:cs typeface="Times New Roman" panose="02020603050405020304" pitchFamily="18" charset="0"/>
              </a:rPr>
              <a:t>Merkbekendheid –Trial -Adoptie</a:t>
            </a:r>
          </a:p>
        </p:txBody>
      </p:sp>
      <p:sp>
        <p:nvSpPr>
          <p:cNvPr id="486403" name="Rectangle 3">
            <a:extLst>
              <a:ext uri="{FF2B5EF4-FFF2-40B4-BE49-F238E27FC236}">
                <a16:creationId xmlns:a16="http://schemas.microsoft.com/office/drawing/2014/main" id="{0A1A8CA4-DBA2-57F4-5634-0CDE7C4C3C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graphicFrame>
        <p:nvGraphicFramePr>
          <p:cNvPr id="486405" name="Object 5">
            <a:extLst>
              <a:ext uri="{FF2B5EF4-FFF2-40B4-BE49-F238E27FC236}">
                <a16:creationId xmlns:a16="http://schemas.microsoft.com/office/drawing/2014/main" id="{1F1E2624-0D71-23CC-1879-9DA424BC0BF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7650" y="1543050"/>
          <a:ext cx="8648700" cy="2571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fiek" r:id="rId6" imgW="8648938" imgH="2571988" progId="MSGraph.Chart.8">
                  <p:embed/>
                </p:oleObj>
              </mc:Choice>
              <mc:Fallback>
                <p:oleObj name="Grafiek" r:id="rId6" imgW="8648938" imgH="2571988" progId="MSGraph.Chart.8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650" y="1543050"/>
                        <a:ext cx="8648700" cy="2571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86406" name="Object 6">
            <a:extLst>
              <a:ext uri="{FF2B5EF4-FFF2-40B4-BE49-F238E27FC236}">
                <a16:creationId xmlns:a16="http://schemas.microsoft.com/office/drawing/2014/main" id="{828F7D57-4AD8-1119-7D68-5B497690576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47650" y="4114800"/>
          <a:ext cx="8648700" cy="2571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Grafiek" r:id="rId8" imgW="8648938" imgH="2571988" progId="MSGraph.Chart.8">
                  <p:embed/>
                </p:oleObj>
              </mc:Choice>
              <mc:Fallback>
                <p:oleObj name="Grafiek" r:id="rId8" imgW="8648938" imgH="2571988" progId="MSGraph.Chart.8">
                  <p:embed/>
                  <p:pic>
                    <p:nvPicPr>
                      <p:cNvPr id="0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7650" y="4114800"/>
                        <a:ext cx="8648700" cy="25717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86407" name="Line 7">
            <a:extLst>
              <a:ext uri="{FF2B5EF4-FFF2-40B4-BE49-F238E27FC236}">
                <a16:creationId xmlns:a16="http://schemas.microsoft.com/office/drawing/2014/main" id="{4B6783D8-94AC-CA4D-7BAD-001F808E5F22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32004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/>
          </a:p>
        </p:txBody>
      </p:sp>
      <p:sp>
        <p:nvSpPr>
          <p:cNvPr id="486408" name="Line 8">
            <a:extLst>
              <a:ext uri="{FF2B5EF4-FFF2-40B4-BE49-F238E27FC236}">
                <a16:creationId xmlns:a16="http://schemas.microsoft.com/office/drawing/2014/main" id="{D3FF649A-581C-D09A-D22F-258D7A8949E1}"/>
              </a:ext>
            </a:extLst>
          </p:cNvPr>
          <p:cNvSpPr>
            <a:spLocks noChangeShapeType="1"/>
          </p:cNvSpPr>
          <p:nvPr/>
        </p:nvSpPr>
        <p:spPr bwMode="auto">
          <a:xfrm>
            <a:off x="4076700" y="35814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/>
          </a:p>
        </p:txBody>
      </p:sp>
      <p:sp>
        <p:nvSpPr>
          <p:cNvPr id="486409" name="Line 9">
            <a:extLst>
              <a:ext uri="{FF2B5EF4-FFF2-40B4-BE49-F238E27FC236}">
                <a16:creationId xmlns:a16="http://schemas.microsoft.com/office/drawing/2014/main" id="{6341C41C-0AB4-A0AC-431C-688D82DD967E}"/>
              </a:ext>
            </a:extLst>
          </p:cNvPr>
          <p:cNvSpPr>
            <a:spLocks noChangeShapeType="1"/>
          </p:cNvSpPr>
          <p:nvPr/>
        </p:nvSpPr>
        <p:spPr bwMode="auto">
          <a:xfrm>
            <a:off x="6248400" y="37338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/>
          </a:p>
        </p:txBody>
      </p:sp>
      <p:sp>
        <p:nvSpPr>
          <p:cNvPr id="486410" name="Line 10">
            <a:extLst>
              <a:ext uri="{FF2B5EF4-FFF2-40B4-BE49-F238E27FC236}">
                <a16:creationId xmlns:a16="http://schemas.microsoft.com/office/drawing/2014/main" id="{4E1E38A1-2975-FE04-321B-12ACC38131C6}"/>
              </a:ext>
            </a:extLst>
          </p:cNvPr>
          <p:cNvSpPr>
            <a:spLocks noChangeShapeType="1"/>
          </p:cNvSpPr>
          <p:nvPr/>
        </p:nvSpPr>
        <p:spPr bwMode="auto">
          <a:xfrm>
            <a:off x="6172200" y="62484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/>
          </a:p>
        </p:txBody>
      </p:sp>
      <p:sp>
        <p:nvSpPr>
          <p:cNvPr id="486411" name="Line 11">
            <a:extLst>
              <a:ext uri="{FF2B5EF4-FFF2-40B4-BE49-F238E27FC236}">
                <a16:creationId xmlns:a16="http://schemas.microsoft.com/office/drawing/2014/main" id="{A18BCD41-921B-2EC2-FABE-FB08EC1DC7E8}"/>
              </a:ext>
            </a:extLst>
          </p:cNvPr>
          <p:cNvSpPr>
            <a:spLocks noChangeShapeType="1"/>
          </p:cNvSpPr>
          <p:nvPr/>
        </p:nvSpPr>
        <p:spPr bwMode="auto">
          <a:xfrm>
            <a:off x="4130675" y="62484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/>
          </a:p>
        </p:txBody>
      </p:sp>
      <p:sp>
        <p:nvSpPr>
          <p:cNvPr id="486412" name="Line 12">
            <a:extLst>
              <a:ext uri="{FF2B5EF4-FFF2-40B4-BE49-F238E27FC236}">
                <a16:creationId xmlns:a16="http://schemas.microsoft.com/office/drawing/2014/main" id="{D1868018-4276-4051-186B-62CFB2EA97C8}"/>
              </a:ext>
            </a:extLst>
          </p:cNvPr>
          <p:cNvSpPr>
            <a:spLocks noChangeShapeType="1"/>
          </p:cNvSpPr>
          <p:nvPr/>
        </p:nvSpPr>
        <p:spPr bwMode="auto">
          <a:xfrm>
            <a:off x="1981200" y="6019800"/>
            <a:ext cx="99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nl-BE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1EC15C6-3FD6-66B3-20EA-6BC7A3E87BE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905"/>
    </mc:Choice>
    <mc:Fallback>
      <p:transition spd="slow" advTm="266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864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64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86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86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86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864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486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486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486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486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486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486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486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486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86402" grpId="0" build="p" autoUpdateAnimBg="0"/>
      <p:bldP spid="486403" grpId="0" autoUpdateAnimBg="0"/>
      <p:bldOleChart spid="486405" grpId="0"/>
      <p:bldOleChart spid="48640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jdelijke aanduiding voor dianummer 3">
            <a:extLst>
              <a:ext uri="{FF2B5EF4-FFF2-40B4-BE49-F238E27FC236}">
                <a16:creationId xmlns:a16="http://schemas.microsoft.com/office/drawing/2014/main" id="{F47D8673-110A-C3D3-B2C6-68D4D21D5C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758A790-3646-4E26-AEF0-A1E3EEAAB60F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nl-NL" altLang="nl-BE" sz="1400"/>
          </a:p>
        </p:txBody>
      </p:sp>
      <p:sp>
        <p:nvSpPr>
          <p:cNvPr id="411650" name="Rectangle 2">
            <a:extLst>
              <a:ext uri="{FF2B5EF4-FFF2-40B4-BE49-F238E27FC236}">
                <a16:creationId xmlns:a16="http://schemas.microsoft.com/office/drawing/2014/main" id="{253AD30D-7E9B-D397-F5B0-762BFC04E1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762000"/>
            <a:ext cx="8763000" cy="5638800"/>
          </a:xfrm>
        </p:spPr>
        <p:txBody>
          <a:bodyPr/>
          <a:lstStyle/>
          <a:p>
            <a:pPr eaLnBrk="1" hangingPunct="1">
              <a:buFontTx/>
              <a:buNone/>
            </a:pPr>
            <a:endParaRPr lang="nl-BE" altLang="nl-BE">
              <a:cs typeface="Times New Roman" panose="02020603050405020304" pitchFamily="18" charset="0"/>
            </a:endParaRPr>
          </a:p>
          <a:p>
            <a:pPr eaLnBrk="1" hangingPunct="1"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3 soorten reclameonderzoek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Pretesten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Posttesten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Resultaatmeting</a:t>
            </a:r>
          </a:p>
          <a:p>
            <a:pPr eaLnBrk="1" hangingPunct="1"/>
            <a:endParaRPr lang="nl-BE" altLang="nl-BE">
              <a:cs typeface="Times New Roman" panose="02020603050405020304" pitchFamily="18" charset="0"/>
            </a:endParaRPr>
          </a:p>
          <a:p>
            <a:pPr eaLnBrk="1" hangingPunct="1">
              <a:buFontTx/>
              <a:buNone/>
            </a:pPr>
            <a:r>
              <a:rPr lang="nl-BE" altLang="nl-BE" sz="2800" i="1">
                <a:cs typeface="Times New Roman" panose="02020603050405020304" pitchFamily="18" charset="0"/>
              </a:rPr>
              <a:t> </a:t>
            </a:r>
            <a:endParaRPr lang="nl-BE" altLang="nl-BE">
              <a:cs typeface="Times New Roman" panose="02020603050405020304" pitchFamily="18" charset="0"/>
            </a:endParaRPr>
          </a:p>
        </p:txBody>
      </p:sp>
      <p:sp>
        <p:nvSpPr>
          <p:cNvPr id="10244" name="Text Box 3">
            <a:extLst>
              <a:ext uri="{FF2B5EF4-FFF2-40B4-BE49-F238E27FC236}">
                <a16:creationId xmlns:a16="http://schemas.microsoft.com/office/drawing/2014/main" id="{4F75A6F1-9F99-592A-A4E6-3FF84BC0E6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35814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nl-BE" sz="2400"/>
          </a:p>
        </p:txBody>
      </p:sp>
      <p:sp>
        <p:nvSpPr>
          <p:cNvPr id="411652" name="Rectangle 4">
            <a:extLst>
              <a:ext uri="{FF2B5EF4-FFF2-40B4-BE49-F238E27FC236}">
                <a16:creationId xmlns:a16="http://schemas.microsoft.com/office/drawing/2014/main" id="{ADAC99A1-43A2-4C37-EA6B-59F4DC5C8A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sp>
        <p:nvSpPr>
          <p:cNvPr id="411653" name="Rectangle 5">
            <a:extLst>
              <a:ext uri="{FF2B5EF4-FFF2-40B4-BE49-F238E27FC236}">
                <a16:creationId xmlns:a16="http://schemas.microsoft.com/office/drawing/2014/main" id="{F187C118-4918-B827-920F-FFB284168E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114800"/>
            <a:ext cx="640556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30000"/>
              </a:spcBef>
              <a:buFontTx/>
              <a:buNone/>
            </a:pPr>
            <a:r>
              <a:rPr lang="nl-BE" altLang="nl-BE">
                <a:cs typeface="Times New Roman" panose="02020603050405020304" pitchFamily="18" charset="0"/>
              </a:rPr>
              <a:t>Strategisch communicatie onderzoek :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8BB50B2-58F8-AB88-B4E4-6D01FBBE242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085"/>
    </mc:Choice>
    <mc:Fallback>
      <p:transition spd="slow" advTm="710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11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1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7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1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16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withGroup">
                            <p:stCondLst>
                              <p:cond delay="1250"/>
                            </p:stCondLst>
                            <p:childTnLst>
                              <p:par>
                                <p:cTn id="19" presetID="17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11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16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withGroup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7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1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16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7" presetClass="entr" presetSubtype="1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1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16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withGroup">
                            <p:stCondLst>
                              <p:cond delay="750"/>
                            </p:stCondLst>
                            <p:childTnLst>
                              <p:par>
                                <p:cTn id="35" presetID="17" presetClass="entr" presetSubtype="1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11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11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withGroup">
                            <p:stCondLst>
                              <p:cond delay="15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116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116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411650" grpId="0" build="p" autoUpdateAnimBg="0"/>
      <p:bldP spid="411652" grpId="0" autoUpdateAnimBg="0"/>
      <p:bldP spid="41165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jdelijke aanduiding voor dianummer 3">
            <a:extLst>
              <a:ext uri="{FF2B5EF4-FFF2-40B4-BE49-F238E27FC236}">
                <a16:creationId xmlns:a16="http://schemas.microsoft.com/office/drawing/2014/main" id="{FCAAB7EA-2EB7-34B0-FB84-F36F74B876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9BD09DA-9DC2-406B-995D-0EFC73552F53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nl-NL" altLang="nl-BE" sz="1400"/>
          </a:p>
        </p:txBody>
      </p:sp>
      <p:sp>
        <p:nvSpPr>
          <p:cNvPr id="462850" name="Rectangle 2">
            <a:extLst>
              <a:ext uri="{FF2B5EF4-FFF2-40B4-BE49-F238E27FC236}">
                <a16:creationId xmlns:a16="http://schemas.microsoft.com/office/drawing/2014/main" id="{9F6420D7-690D-4B40-D0D6-ACF98B8CBC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762000"/>
            <a:ext cx="8763000" cy="5638800"/>
          </a:xfrm>
        </p:spPr>
        <p:txBody>
          <a:bodyPr/>
          <a:lstStyle/>
          <a:p>
            <a:pPr eaLnBrk="1" hangingPunct="1">
              <a:buFontTx/>
              <a:buNone/>
            </a:pPr>
            <a:endParaRPr lang="nl-BE" altLang="nl-BE">
              <a:cs typeface="Times New Roman" panose="02020603050405020304" pitchFamily="18" charset="0"/>
            </a:endParaRP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Kwantitatief onderzoek: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Grote steekproef 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Telefonisch, face-to-face , internet,…</a:t>
            </a:r>
          </a:p>
          <a:p>
            <a:pPr eaLnBrk="1" hangingPunct="1"/>
            <a:r>
              <a:rPr lang="nl-BE" altLang="nl-BE">
                <a:cs typeface="Times New Roman" panose="02020603050405020304" pitchFamily="18" charset="0"/>
              </a:rPr>
              <a:t>Kwalitatief onderzoek 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Kleinere steekproef  bv N = 30</a:t>
            </a:r>
          </a:p>
          <a:p>
            <a:pPr lvl="1" eaLnBrk="1" hangingPunct="1"/>
            <a:r>
              <a:rPr lang="nl-BE" altLang="nl-BE">
                <a:cs typeface="Times New Roman" panose="02020603050405020304" pitchFamily="18" charset="0"/>
              </a:rPr>
              <a:t>Face to face diepte interviews, groepsgesprekken, projectietechnieken,…</a:t>
            </a:r>
          </a:p>
          <a:p>
            <a:pPr eaLnBrk="1" hangingPunct="1">
              <a:buFontTx/>
              <a:buNone/>
            </a:pPr>
            <a:r>
              <a:rPr lang="nl-BE" altLang="nl-BE" sz="2800" i="1">
                <a:cs typeface="Times New Roman" panose="02020603050405020304" pitchFamily="18" charset="0"/>
              </a:rPr>
              <a:t> </a:t>
            </a:r>
            <a:endParaRPr lang="nl-NL" altLang="nl-BE" sz="2800">
              <a:cs typeface="Times New Roman" panose="02020603050405020304" pitchFamily="18" charset="0"/>
            </a:endParaRPr>
          </a:p>
          <a:p>
            <a:pPr eaLnBrk="1" hangingPunct="1">
              <a:buFontTx/>
              <a:buNone/>
            </a:pPr>
            <a:endParaRPr lang="nl-BE" altLang="nl-BE">
              <a:cs typeface="Times New Roman" panose="02020603050405020304" pitchFamily="18" charset="0"/>
            </a:endParaRPr>
          </a:p>
        </p:txBody>
      </p:sp>
      <p:sp>
        <p:nvSpPr>
          <p:cNvPr id="12292" name="Text Box 3">
            <a:extLst>
              <a:ext uri="{FF2B5EF4-FFF2-40B4-BE49-F238E27FC236}">
                <a16:creationId xmlns:a16="http://schemas.microsoft.com/office/drawing/2014/main" id="{896BF1E4-F3F9-5046-599F-0E2591754C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35814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nl-BE" sz="2400"/>
          </a:p>
        </p:txBody>
      </p:sp>
      <p:sp>
        <p:nvSpPr>
          <p:cNvPr id="462852" name="Rectangle 4">
            <a:extLst>
              <a:ext uri="{FF2B5EF4-FFF2-40B4-BE49-F238E27FC236}">
                <a16:creationId xmlns:a16="http://schemas.microsoft.com/office/drawing/2014/main" id="{31B1BA0D-D6D0-632B-EE61-F9E1B0A8D6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82C6153-968F-D953-81CC-1A1F829FDC9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951"/>
    </mc:Choice>
    <mc:Fallback>
      <p:transition spd="slow" advTm="131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628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628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628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28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628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285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628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6285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628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6285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628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628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628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628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8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628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6285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62850" grpId="0" build="p" autoUpdateAnimBg="0"/>
      <p:bldP spid="462852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jdelijke aanduiding voor dianummer 3">
            <a:extLst>
              <a:ext uri="{FF2B5EF4-FFF2-40B4-BE49-F238E27FC236}">
                <a16:creationId xmlns:a16="http://schemas.microsoft.com/office/drawing/2014/main" id="{061B3FA8-96EC-ECEA-1E36-4D58AA90BC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012F0D3-F57C-42B4-AC79-A6554D25DC5E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nl-NL" altLang="nl-BE" sz="1400"/>
          </a:p>
        </p:txBody>
      </p:sp>
      <p:sp>
        <p:nvSpPr>
          <p:cNvPr id="409602" name="Rectangle 2">
            <a:extLst>
              <a:ext uri="{FF2B5EF4-FFF2-40B4-BE49-F238E27FC236}">
                <a16:creationId xmlns:a16="http://schemas.microsoft.com/office/drawing/2014/main" id="{F1F83517-952B-8434-BBD3-57F203CC8B9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762000"/>
            <a:ext cx="9144000" cy="5638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sz="3600" dirty="0">
                <a:cs typeface="Times New Roman" panose="02020603050405020304" pitchFamily="18" charset="0"/>
              </a:rPr>
              <a:t>2.8.2.Pretesten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3600" dirty="0">
                <a:cs typeface="Times New Roman" panose="02020603050405020304" pitchFamily="18" charset="0"/>
              </a:rPr>
              <a:t>Timing: voor de reclame uiting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3600" dirty="0">
                <a:cs typeface="Times New Roman" panose="02020603050405020304" pitchFamily="18" charset="0"/>
              </a:rPr>
              <a:t>Wat:</a:t>
            </a:r>
          </a:p>
          <a:p>
            <a:pPr lvl="1" eaLnBrk="1" hangingPunct="1">
              <a:lnSpc>
                <a:spcPct val="90000"/>
              </a:lnSpc>
            </a:pPr>
            <a:r>
              <a:rPr lang="nl-BE" altLang="nl-BE" sz="3200" dirty="0">
                <a:cs typeface="Times New Roman" panose="02020603050405020304" pitchFamily="18" charset="0"/>
              </a:rPr>
              <a:t>Nagaan of beoogde effecten bereikt worden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nl-BE" altLang="nl-BE" sz="2800" dirty="0">
                <a:cs typeface="Times New Roman" panose="02020603050405020304" pitchFamily="18" charset="0"/>
              </a:rPr>
              <a:t>bv aandacht, info overdracht, aanvaarding boodschap,</a:t>
            </a:r>
          </a:p>
          <a:p>
            <a:pPr lvl="2" eaLnBrk="1" hangingPunct="1">
              <a:lnSpc>
                <a:spcPct val="90000"/>
              </a:lnSpc>
              <a:buFontTx/>
              <a:buNone/>
            </a:pPr>
            <a:r>
              <a:rPr lang="nl-BE" altLang="nl-BE" sz="2800" dirty="0">
                <a:cs typeface="Times New Roman" panose="02020603050405020304" pitchFamily="18" charset="0"/>
              </a:rPr>
              <a:t> geloofwaardigheid, positieve gevoelens, aankoopintentie</a:t>
            </a:r>
          </a:p>
          <a:p>
            <a:pPr lvl="1" eaLnBrk="1" hangingPunct="1">
              <a:lnSpc>
                <a:spcPct val="90000"/>
              </a:lnSpc>
            </a:pPr>
            <a:r>
              <a:rPr lang="nl-BE" altLang="nl-BE" sz="3200" dirty="0">
                <a:cs typeface="Times New Roman" panose="02020603050405020304" pitchFamily="18" charset="0"/>
              </a:rPr>
              <a:t>Keuze  uit verschillende voorstellen: </a:t>
            </a:r>
          </a:p>
          <a:p>
            <a:pPr lvl="2" eaLnBrk="1" hangingPunct="1">
              <a:lnSpc>
                <a:spcPct val="90000"/>
              </a:lnSpc>
            </a:pPr>
            <a:r>
              <a:rPr lang="nl-BE" altLang="nl-BE" sz="2800" dirty="0">
                <a:cs typeface="Times New Roman" panose="02020603050405020304" pitchFamily="18" charset="0"/>
              </a:rPr>
              <a:t>een definitief</a:t>
            </a:r>
          </a:p>
          <a:p>
            <a:pPr lvl="2" eaLnBrk="1" hangingPunct="1">
              <a:lnSpc>
                <a:spcPct val="90000"/>
              </a:lnSpc>
            </a:pPr>
            <a:r>
              <a:rPr lang="nl-BE" altLang="nl-BE" sz="2800" dirty="0" err="1">
                <a:cs typeface="Times New Roman" panose="02020603050405020304" pitchFamily="18" charset="0"/>
              </a:rPr>
              <a:t>Frekwentie</a:t>
            </a:r>
            <a:r>
              <a:rPr lang="nl-BE" altLang="nl-BE" sz="2800" dirty="0">
                <a:cs typeface="Times New Roman" panose="02020603050405020304" pitchFamily="18" charset="0"/>
              </a:rPr>
              <a:t> van de verschillende versies bepalen </a:t>
            </a:r>
          </a:p>
          <a:p>
            <a:pPr lvl="1" eaLnBrk="1" hangingPunct="1">
              <a:lnSpc>
                <a:spcPct val="90000"/>
              </a:lnSpc>
            </a:pPr>
            <a:endParaRPr lang="nl-BE" altLang="nl-BE" sz="3200" dirty="0"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90000"/>
              </a:lnSpc>
            </a:pPr>
            <a:endParaRPr lang="nl-BE" altLang="nl-BE" sz="3200" dirty="0"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90000"/>
              </a:lnSpc>
            </a:pPr>
            <a:endParaRPr lang="nl-BE" altLang="nl-BE" sz="3200" dirty="0"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endParaRPr lang="nl-BE" altLang="nl-BE" sz="3600" dirty="0">
              <a:cs typeface="Times New Roman" panose="02020603050405020304" pitchFamily="18" charset="0"/>
            </a:endParaRPr>
          </a:p>
        </p:txBody>
      </p:sp>
      <p:sp>
        <p:nvSpPr>
          <p:cNvPr id="14340" name="Text Box 3">
            <a:extLst>
              <a:ext uri="{FF2B5EF4-FFF2-40B4-BE49-F238E27FC236}">
                <a16:creationId xmlns:a16="http://schemas.microsoft.com/office/drawing/2014/main" id="{C82D5488-E1F7-7AA5-0271-010B95CD2A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35814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endParaRPr lang="en-US" altLang="nl-BE" sz="2400"/>
          </a:p>
        </p:txBody>
      </p:sp>
      <p:sp>
        <p:nvSpPr>
          <p:cNvPr id="409604" name="Rectangle 4">
            <a:extLst>
              <a:ext uri="{FF2B5EF4-FFF2-40B4-BE49-F238E27FC236}">
                <a16:creationId xmlns:a16="http://schemas.microsoft.com/office/drawing/2014/main" id="{78326879-F916-9B19-8642-13807AB211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E320A212-53D8-BFD6-9869-B0E53AA1D28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468"/>
    </mc:Choice>
    <mc:Fallback>
      <p:transition spd="slow" advTm="157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96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96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9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9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09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09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09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09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09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09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09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09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09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09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09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09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09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09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09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09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409602" grpId="0" build="p" autoUpdateAnimBg="0"/>
      <p:bldP spid="409604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jdelijke aanduiding voor dianummer 3">
            <a:extLst>
              <a:ext uri="{FF2B5EF4-FFF2-40B4-BE49-F238E27FC236}">
                <a16:creationId xmlns:a16="http://schemas.microsoft.com/office/drawing/2014/main" id="{89793BD1-9219-4799-C45D-773FEF631F0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C49A636-DC79-4D57-BC8B-B0394866B26D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nl-NL" altLang="nl-BE" sz="1400"/>
          </a:p>
        </p:txBody>
      </p:sp>
      <p:sp>
        <p:nvSpPr>
          <p:cNvPr id="415746" name="Rectangle 2">
            <a:extLst>
              <a:ext uri="{FF2B5EF4-FFF2-40B4-BE49-F238E27FC236}">
                <a16:creationId xmlns:a16="http://schemas.microsoft.com/office/drawing/2014/main" id="{E7988A2A-0D9A-B977-5A3A-E86D7F256E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762000"/>
            <a:ext cx="8763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2.8.2.Pretesten</a:t>
            </a:r>
          </a:p>
          <a:p>
            <a:pPr eaLnBrk="1" hangingPunct="1"/>
            <a:r>
              <a:rPr lang="nl-BE" altLang="nl-BE" sz="3600">
                <a:cs typeface="Times New Roman" panose="02020603050405020304" pitchFamily="18" charset="0"/>
              </a:rPr>
              <a:t>3 grote categorieën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Intern</a:t>
            </a:r>
          </a:p>
          <a:p>
            <a:pPr lvl="2" eaLnBrk="1" hangingPunct="1"/>
            <a:r>
              <a:rPr lang="nl-BE" altLang="nl-BE" sz="2800">
                <a:cs typeface="Times New Roman" panose="02020603050405020304" pitchFamily="18" charset="0"/>
              </a:rPr>
              <a:t>Checklists</a:t>
            </a:r>
          </a:p>
          <a:p>
            <a:pPr lvl="2" eaLnBrk="1" hangingPunct="1"/>
            <a:r>
              <a:rPr lang="nl-BE" altLang="nl-BE" sz="2800">
                <a:cs typeface="Times New Roman" panose="02020603050405020304" pitchFamily="18" charset="0"/>
              </a:rPr>
              <a:t>leesbaarheidstests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Communicatie effecten</a:t>
            </a:r>
          </a:p>
          <a:p>
            <a:pPr lvl="2" eaLnBrk="1" hangingPunct="1"/>
            <a:r>
              <a:rPr lang="nl-BE" altLang="nl-BE" sz="2800">
                <a:cs typeface="Times New Roman" panose="02020603050405020304" pitchFamily="18" charset="0"/>
              </a:rPr>
              <a:t>Fysische testen</a:t>
            </a:r>
          </a:p>
          <a:p>
            <a:pPr lvl="2" eaLnBrk="1" hangingPunct="1"/>
            <a:r>
              <a:rPr lang="nl-BE" altLang="nl-BE" sz="2800">
                <a:cs typeface="Times New Roman" panose="02020603050405020304" pitchFamily="18" charset="0"/>
              </a:rPr>
              <a:t>Herinneringstesten</a:t>
            </a:r>
          </a:p>
          <a:p>
            <a:pPr lvl="2" eaLnBrk="1" hangingPunct="1"/>
            <a:r>
              <a:rPr lang="nl-BE" altLang="nl-BE" sz="2800">
                <a:cs typeface="Times New Roman" panose="02020603050405020304" pitchFamily="18" charset="0"/>
              </a:rPr>
              <a:t>Directe opinietesten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Gedragseffecten</a:t>
            </a:r>
          </a:p>
          <a:p>
            <a:pPr lvl="1" eaLnBrk="1" hangingPunct="1"/>
            <a:endParaRPr lang="nl-BE" altLang="nl-BE" sz="3200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 sz="3200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 sz="3200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 sz="3200">
              <a:cs typeface="Times New Roman" panose="02020603050405020304" pitchFamily="18" charset="0"/>
            </a:endParaRPr>
          </a:p>
          <a:p>
            <a:pPr eaLnBrk="1" hangingPunct="1"/>
            <a:endParaRPr lang="nl-BE" altLang="nl-BE" sz="3600">
              <a:cs typeface="Times New Roman" panose="02020603050405020304" pitchFamily="18" charset="0"/>
            </a:endParaRPr>
          </a:p>
        </p:txBody>
      </p:sp>
      <p:sp>
        <p:nvSpPr>
          <p:cNvPr id="415748" name="Rectangle 4">
            <a:extLst>
              <a:ext uri="{FF2B5EF4-FFF2-40B4-BE49-F238E27FC236}">
                <a16:creationId xmlns:a16="http://schemas.microsoft.com/office/drawing/2014/main" id="{FB3695EE-DAC6-7625-0D77-A6B1899610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sp>
        <p:nvSpPr>
          <p:cNvPr id="415749" name="Rectangle 5">
            <a:extLst>
              <a:ext uri="{FF2B5EF4-FFF2-40B4-BE49-F238E27FC236}">
                <a16:creationId xmlns:a16="http://schemas.microsoft.com/office/drawing/2014/main" id="{9140E1F2-34EB-5A4E-A2A9-FE3AF1BFFE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450" y="2636838"/>
            <a:ext cx="3311525" cy="1079500"/>
          </a:xfrm>
          <a:prstGeom prst="rect">
            <a:avLst/>
          </a:prstGeom>
          <a:solidFill>
            <a:srgbClr val="CC99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nl-BE" altLang="nl-BE" sz="2400"/>
          </a:p>
        </p:txBody>
      </p:sp>
      <p:sp>
        <p:nvSpPr>
          <p:cNvPr id="415750" name="Rectangle 6">
            <a:extLst>
              <a:ext uri="{FF2B5EF4-FFF2-40B4-BE49-F238E27FC236}">
                <a16:creationId xmlns:a16="http://schemas.microsoft.com/office/drawing/2014/main" id="{0429D48D-5593-2072-D153-5E78ECFA4A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9513" y="4273550"/>
            <a:ext cx="3671887" cy="1511300"/>
          </a:xfrm>
          <a:prstGeom prst="rect">
            <a:avLst/>
          </a:prstGeom>
          <a:solidFill>
            <a:srgbClr val="CC99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endParaRPr lang="nl-BE" altLang="nl-BE" sz="240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2856DE7-96E8-8CD6-8173-FBEE0EBDEBE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760"/>
    </mc:Choice>
    <mc:Fallback>
      <p:transition spd="slow" advTm="32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415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15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5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5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5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57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57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57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57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15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15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157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157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157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57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415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4157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7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4157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4" presetClass="exit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62" dur="500"/>
                                        <p:tgtEl>
                                          <p:spTgt spid="4157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5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 nodeType="clickPar">
                      <p:stCondLst>
                        <p:cond delay="indefinite"/>
                      </p:stCondLst>
                      <p:childTnLst>
                        <p:par>
                          <p:cTn id="6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6" presetID="4" presetClass="exit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67" dur="500"/>
                                        <p:tgtEl>
                                          <p:spTgt spid="4157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5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15746" grpId="0" build="p" autoUpdateAnimBg="0"/>
      <p:bldP spid="415748" grpId="0"/>
      <p:bldP spid="415749" grpId="0" animBg="1"/>
      <p:bldP spid="41575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jdelijke aanduiding voor dianummer 3">
            <a:extLst>
              <a:ext uri="{FF2B5EF4-FFF2-40B4-BE49-F238E27FC236}">
                <a16:creationId xmlns:a16="http://schemas.microsoft.com/office/drawing/2014/main" id="{A212D42A-2052-BA8D-C54E-304FCCAFFCC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6D317FD-1C74-4729-A5B4-DF4FF9985751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nl-NL" altLang="nl-BE" sz="1400"/>
          </a:p>
        </p:txBody>
      </p:sp>
      <p:sp>
        <p:nvSpPr>
          <p:cNvPr id="473090" name="Rectangle 2">
            <a:extLst>
              <a:ext uri="{FF2B5EF4-FFF2-40B4-BE49-F238E27FC236}">
                <a16:creationId xmlns:a16="http://schemas.microsoft.com/office/drawing/2014/main" id="{AC3EC633-8B46-E661-F9A6-05EB42A2D9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381000" y="762000"/>
            <a:ext cx="8763000" cy="5638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2.8.2.Pretesten : Intern</a:t>
            </a:r>
          </a:p>
          <a:p>
            <a:pPr eaLnBrk="1" hangingPunct="1">
              <a:buFontTx/>
              <a:buNone/>
            </a:pPr>
            <a:endParaRPr lang="nl-BE" altLang="nl-BE" sz="3600">
              <a:cs typeface="Times New Roman" panose="02020603050405020304" pitchFamily="18" charset="0"/>
            </a:endParaRPr>
          </a:p>
          <a:p>
            <a:pPr eaLnBrk="1" hangingPunct="1"/>
            <a:r>
              <a:rPr lang="nl-BE" altLang="nl-BE" sz="3600">
                <a:cs typeface="Times New Roman" panose="02020603050405020304" pitchFamily="18" charset="0"/>
              </a:rPr>
              <a:t>Checklists: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Alle belangrijke dingen bevat</a:t>
            </a:r>
          </a:p>
          <a:p>
            <a:pPr lvl="1" eaLnBrk="1" hangingPunct="1"/>
            <a:r>
              <a:rPr lang="nl-BE" altLang="nl-BE" sz="3200">
                <a:cs typeface="Times New Roman" panose="02020603050405020304" pitchFamily="18" charset="0"/>
              </a:rPr>
              <a:t>beantwoordt aan de briefing</a:t>
            </a:r>
          </a:p>
          <a:p>
            <a:pPr lvl="1" eaLnBrk="1" hangingPunct="1"/>
            <a:endParaRPr lang="nl-BE" altLang="nl-BE" sz="3200">
              <a:cs typeface="Times New Roman" panose="02020603050405020304" pitchFamily="18" charset="0"/>
            </a:endParaRPr>
          </a:p>
          <a:p>
            <a:pPr lvl="1" eaLnBrk="1" hangingPunct="1">
              <a:buFontTx/>
              <a:buNone/>
            </a:pPr>
            <a:endParaRPr lang="nl-BE" altLang="nl-BE" sz="3200">
              <a:cs typeface="Times New Roman" panose="02020603050405020304" pitchFamily="18" charset="0"/>
            </a:endParaRPr>
          </a:p>
          <a:p>
            <a:pPr lvl="1" eaLnBrk="1" hangingPunct="1"/>
            <a:endParaRPr lang="nl-BE" altLang="nl-BE" sz="3200">
              <a:cs typeface="Times New Roman" panose="02020603050405020304" pitchFamily="18" charset="0"/>
            </a:endParaRPr>
          </a:p>
          <a:p>
            <a:pPr eaLnBrk="1" hangingPunct="1"/>
            <a:endParaRPr lang="nl-BE" altLang="nl-BE" sz="3600">
              <a:cs typeface="Times New Roman" panose="02020603050405020304" pitchFamily="18" charset="0"/>
            </a:endParaRPr>
          </a:p>
        </p:txBody>
      </p:sp>
      <p:sp>
        <p:nvSpPr>
          <p:cNvPr id="473091" name="Rectangle 3">
            <a:extLst>
              <a:ext uri="{FF2B5EF4-FFF2-40B4-BE49-F238E27FC236}">
                <a16:creationId xmlns:a16="http://schemas.microsoft.com/office/drawing/2014/main" id="{A77E3587-AC85-CC9B-0AFF-70B334D31F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12A502F-AB0E-8D25-027C-F8A4A4F18F3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453"/>
    </mc:Choice>
    <mc:Fallback>
      <p:transition spd="slow" advTm="58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73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3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0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30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30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0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730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730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0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730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730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30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30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730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473090" grpId="0" build="p" autoUpdateAnimBg="0"/>
      <p:bldP spid="473091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jdelijke aanduiding voor dianummer 3">
            <a:extLst>
              <a:ext uri="{FF2B5EF4-FFF2-40B4-BE49-F238E27FC236}">
                <a16:creationId xmlns:a16="http://schemas.microsoft.com/office/drawing/2014/main" id="{17227BE2-FEC4-C8BF-78D3-BEAC20CF423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5A1F6CA-589B-456A-9F55-75738DE69F42}" type="slidenum">
              <a:rPr lang="nl-NL" altLang="nl-BE" sz="1400" smtClean="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nl-NL" altLang="nl-BE" sz="1400"/>
          </a:p>
        </p:txBody>
      </p:sp>
      <p:sp>
        <p:nvSpPr>
          <p:cNvPr id="475138" name="Rectangle 2">
            <a:extLst>
              <a:ext uri="{FF2B5EF4-FFF2-40B4-BE49-F238E27FC236}">
                <a16:creationId xmlns:a16="http://schemas.microsoft.com/office/drawing/2014/main" id="{472D3952-EA9D-1ABA-A962-E5D4288230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0" y="533400"/>
            <a:ext cx="9144000" cy="56388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nl-BE" altLang="nl-BE" sz="3600">
                <a:cs typeface="Times New Roman" panose="02020603050405020304" pitchFamily="18" charset="0"/>
              </a:rPr>
              <a:t>2.8.2.Pretesten : Intern </a:t>
            </a:r>
          </a:p>
          <a:p>
            <a:pPr eaLnBrk="1" hangingPunct="1">
              <a:lnSpc>
                <a:spcPct val="90000"/>
              </a:lnSpc>
            </a:pPr>
            <a:r>
              <a:rPr lang="nl-BE" altLang="nl-BE" sz="3600">
                <a:cs typeface="Times New Roman" panose="02020603050405020304" pitchFamily="18" charset="0"/>
              </a:rPr>
              <a:t>Checklist</a:t>
            </a:r>
            <a:r>
              <a:rPr lang="nl-BE" altLang="nl-BE">
                <a:cs typeface="Times New Roman" panose="02020603050405020304" pitchFamily="18" charset="0"/>
              </a:rPr>
              <a:t> : realistisch voorbeeld</a:t>
            </a:r>
          </a:p>
          <a:p>
            <a:pPr lvl="1" eaLnBrk="1" hangingPunct="1">
              <a:lnSpc>
                <a:spcPct val="90000"/>
              </a:lnSpc>
              <a:buFontTx/>
              <a:buAutoNum type="arabicPeriod"/>
            </a:pPr>
            <a:r>
              <a:rPr lang="nl-BE" altLang="nl-BE">
                <a:cs typeface="Times New Roman" panose="02020603050405020304" pitchFamily="18" charset="0"/>
              </a:rPr>
              <a:t>Beantwoorden de voorstellen aan de briefing</a:t>
            </a:r>
          </a:p>
          <a:p>
            <a:pPr lvl="1" eaLnBrk="1" hangingPunct="1">
              <a:lnSpc>
                <a:spcPct val="90000"/>
              </a:lnSpc>
              <a:buFontTx/>
              <a:buAutoNum type="arabicPeriod"/>
            </a:pPr>
            <a:r>
              <a:rPr lang="nl-BE" altLang="nl-BE">
                <a:cs typeface="Times New Roman" panose="02020603050405020304" pitchFamily="18" charset="0"/>
              </a:rPr>
              <a:t>Neem enkel die in overweging die aan de briefing beantwoorden</a:t>
            </a:r>
          </a:p>
          <a:p>
            <a:pPr lvl="1" eaLnBrk="1" hangingPunct="1">
              <a:lnSpc>
                <a:spcPct val="90000"/>
              </a:lnSpc>
              <a:buFontTx/>
              <a:buAutoNum type="arabicPeriod"/>
            </a:pPr>
            <a:r>
              <a:rPr lang="nl-BE" altLang="nl-BE">
                <a:cs typeface="Times New Roman" panose="02020603050405020304" pitchFamily="18" charset="0"/>
              </a:rPr>
              <a:t>Is er EEN BIG IDEA :onverwacht en opwindend</a:t>
            </a:r>
          </a:p>
          <a:p>
            <a:pPr lvl="1" eaLnBrk="1" hangingPunct="1">
              <a:lnSpc>
                <a:spcPct val="90000"/>
              </a:lnSpc>
              <a:buFontTx/>
              <a:buAutoNum type="arabicPeriod"/>
            </a:pPr>
            <a:r>
              <a:rPr lang="nl-BE" altLang="nl-BE">
                <a:cs typeface="Times New Roman" panose="02020603050405020304" pitchFamily="18" charset="0"/>
              </a:rPr>
              <a:t>Onderscheidt de boodschap het merk van de concurrentie ? (USP)</a:t>
            </a:r>
          </a:p>
          <a:p>
            <a:pPr lvl="1" eaLnBrk="1" hangingPunct="1">
              <a:lnSpc>
                <a:spcPct val="90000"/>
              </a:lnSpc>
              <a:buFontTx/>
              <a:buAutoNum type="arabicPeriod"/>
            </a:pPr>
            <a:r>
              <a:rPr lang="nl-BE" altLang="nl-BE">
                <a:cs typeface="Times New Roman" panose="02020603050405020304" pitchFamily="18" charset="0"/>
              </a:rPr>
              <a:t>Is er enige betrokkenheid met de consument: problemsolving of beantwoorden aan een (mogelijke) behoefte ?</a:t>
            </a:r>
          </a:p>
          <a:p>
            <a:pPr lvl="1" eaLnBrk="1" hangingPunct="1">
              <a:lnSpc>
                <a:spcPct val="90000"/>
              </a:lnSpc>
              <a:buFontTx/>
              <a:buAutoNum type="arabicPeriod"/>
            </a:pPr>
            <a:r>
              <a:rPr lang="nl-BE" altLang="nl-BE">
                <a:cs typeface="Times New Roman" panose="02020603050405020304" pitchFamily="18" charset="0"/>
              </a:rPr>
              <a:t>Start het een relatie met de consument  om merkvoorkeur te creëeren ?</a:t>
            </a:r>
          </a:p>
          <a:p>
            <a:pPr lvl="1" eaLnBrk="1" hangingPunct="1">
              <a:lnSpc>
                <a:spcPct val="90000"/>
              </a:lnSpc>
              <a:buFontTx/>
              <a:buAutoNum type="arabicPeriod"/>
            </a:pPr>
            <a:r>
              <a:rPr lang="nl-BE" altLang="nl-BE">
                <a:cs typeface="Times New Roman" panose="02020603050405020304" pitchFamily="18" charset="0"/>
              </a:rPr>
              <a:t>Is de boodschap geloofwaardig, voelt ze oprecht aan ?</a:t>
            </a:r>
          </a:p>
          <a:p>
            <a:pPr lvl="1" eaLnBrk="1" hangingPunct="1">
              <a:lnSpc>
                <a:spcPct val="90000"/>
              </a:lnSpc>
              <a:buFontTx/>
              <a:buAutoNum type="arabicPeriod"/>
            </a:pPr>
            <a:endParaRPr lang="nl-BE" altLang="nl-BE"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90000"/>
              </a:lnSpc>
            </a:pPr>
            <a:endParaRPr lang="nl-BE" altLang="nl-BE">
              <a:cs typeface="Times New Roman" panose="02020603050405020304" pitchFamily="18" charset="0"/>
            </a:endParaRPr>
          </a:p>
          <a:p>
            <a:pPr lvl="1" eaLnBrk="1" hangingPunct="1">
              <a:lnSpc>
                <a:spcPct val="90000"/>
              </a:lnSpc>
            </a:pPr>
            <a:endParaRPr lang="nl-BE" altLang="nl-BE">
              <a:cs typeface="Times New Roman" panose="02020603050405020304" pitchFamily="18" charset="0"/>
            </a:endParaRPr>
          </a:p>
          <a:p>
            <a:pPr eaLnBrk="1" hangingPunct="1">
              <a:lnSpc>
                <a:spcPct val="90000"/>
              </a:lnSpc>
            </a:pPr>
            <a:endParaRPr lang="nl-BE" altLang="nl-BE">
              <a:cs typeface="Times New Roman" panose="02020603050405020304" pitchFamily="18" charset="0"/>
            </a:endParaRPr>
          </a:p>
        </p:txBody>
      </p:sp>
      <p:sp>
        <p:nvSpPr>
          <p:cNvPr id="475139" name="Rectangle 3">
            <a:extLst>
              <a:ext uri="{FF2B5EF4-FFF2-40B4-BE49-F238E27FC236}">
                <a16:creationId xmlns:a16="http://schemas.microsoft.com/office/drawing/2014/main" id="{7695EB49-F43E-D706-C081-E5B65F72A8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" y="0"/>
            <a:ext cx="68580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nl-BE" altLang="nl-BE" sz="4000">
                <a:solidFill>
                  <a:schemeClr val="tx2"/>
                </a:solidFill>
              </a:rPr>
              <a:t> 2.8. RECLAMEONDERZOEK</a:t>
            </a:r>
            <a:endParaRPr lang="nl-BE" altLang="nl-BE" sz="4000">
              <a:solidFill>
                <a:schemeClr val="accent2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E670609-41E9-2104-E0BF-77FEADA41D6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966"/>
    </mc:Choice>
    <mc:Fallback>
      <p:transition spd="slow" advTm="147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75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5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75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51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75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751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751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751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51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751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751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751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751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51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751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751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751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7513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1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751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751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75138" grpId="0" build="p" autoUpdateAnimBg="0"/>
      <p:bldP spid="475139" grpId="0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1.5|3.2|18.1|40.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3.6|1.2|13.8|1.5|10.2|18.6|3|67.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2.5|1.1|1.9|6.4|22.8|17.8|13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6|2|0.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1.3|1.3|138.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.1|1|1.4|0.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1.1|5.8|119.5|5.8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1.1|3.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8|1.2|1.8|5.9|27.1|34.7|16.7|20.2|38.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9.7|15.5|20.1|40.6|3.5|5.1|1.7|3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6|7.4|6.3|67.5|39.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|1|4|1.8|1.5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3.9|5.6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0.8|1.3|5.9|9.5|12.7|1.7|2.6|4.3|23.7|13.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|1.6|1.5|1.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1.2|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1.5|2.8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.1|5.7|13.5|12.6|13.6|33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|1.6|48|8.9|11.6|20.2|11|2.3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1.1|1.8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|1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|3.3|5.1|3.2|4.6|44.1|3.9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0.8|0.9|1.2|3.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2|1.1|53.1|67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|3.6|5.5|19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2|4.5|1.4|1.4|2.1|5|3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|1|2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2.6|1.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2|1.2"/>
</p:tagLst>
</file>

<file path=ppt/theme/theme1.xml><?xml version="1.0" encoding="utf-8"?>
<a:theme xmlns:a="http://schemas.openxmlformats.org/drawingml/2006/main" name="Standaardontwerp">
  <a:themeElements>
    <a:clrScheme name="Standaardontwerp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tandaardontwerp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nl-NL" altLang="nl-B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nl-NL" altLang="nl-BE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Standaardontwerp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ardontwerp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ardontwerp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ardontwerp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ardontwerp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ardontwerp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ardontwerp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Kantoor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1607</Words>
  <Application>Microsoft Office PowerPoint</Application>
  <PresentationFormat>On-screen Show (4:3)</PresentationFormat>
  <Paragraphs>381</Paragraphs>
  <Slides>32</Slides>
  <Notes>32</Notes>
  <HiddenSlides>0</HiddenSlides>
  <MMClips>32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Times New Roman</vt:lpstr>
      <vt:lpstr>Arial</vt:lpstr>
      <vt:lpstr>Symbol</vt:lpstr>
      <vt:lpstr>Wingdings</vt:lpstr>
      <vt:lpstr>Standaardontwerp</vt:lpstr>
      <vt:lpstr>Microsoft Graph 2000-grafiek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Direct opinion meting van de attitude tov reclame  (Aad)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piid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RECLAME</dc:title>
  <dc:creator>piid</dc:creator>
  <cp:lastModifiedBy>Inge De Mecheleer</cp:lastModifiedBy>
  <cp:revision>212</cp:revision>
  <dcterms:created xsi:type="dcterms:W3CDTF">2003-09-25T09:18:25Z</dcterms:created>
  <dcterms:modified xsi:type="dcterms:W3CDTF">2024-12-04T15:29:18Z</dcterms:modified>
</cp:coreProperties>
</file>

<file path=docProps/thumbnail.jpeg>
</file>